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31"/>
  </p:notesMasterIdLst>
  <p:handoutMasterIdLst>
    <p:handoutMasterId r:id="rId32"/>
  </p:handoutMasterIdLst>
  <p:sldIdLst>
    <p:sldId id="256" r:id="rId5"/>
    <p:sldId id="258" r:id="rId6"/>
    <p:sldId id="257" r:id="rId7"/>
    <p:sldId id="259" r:id="rId8"/>
    <p:sldId id="260" r:id="rId9"/>
    <p:sldId id="261" r:id="rId10"/>
    <p:sldId id="262" r:id="rId11"/>
    <p:sldId id="263" r:id="rId12"/>
    <p:sldId id="264" r:id="rId13"/>
    <p:sldId id="265" r:id="rId14"/>
    <p:sldId id="266" r:id="rId15"/>
    <p:sldId id="270" r:id="rId16"/>
    <p:sldId id="267" r:id="rId17"/>
    <p:sldId id="283" r:id="rId18"/>
    <p:sldId id="268" r:id="rId19"/>
    <p:sldId id="281" r:id="rId20"/>
    <p:sldId id="272" r:id="rId21"/>
    <p:sldId id="273" r:id="rId22"/>
    <p:sldId id="274" r:id="rId23"/>
    <p:sldId id="280" r:id="rId24"/>
    <p:sldId id="275" r:id="rId25"/>
    <p:sldId id="282" r:id="rId26"/>
    <p:sldId id="276" r:id="rId27"/>
    <p:sldId id="277" r:id="rId28"/>
    <p:sldId id="278" r:id="rId29"/>
    <p:sldId id="279" r:id="rId30"/>
  </p:sldIdLst>
  <p:sldSz cx="12192000" cy="6858000"/>
  <p:notesSz cx="6858000" cy="9144000"/>
  <p:defaultText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28" y="424"/>
      </p:cViewPr>
      <p:guideLst/>
    </p:cSldViewPr>
  </p:slideViewPr>
  <p:notesTextViewPr>
    <p:cViewPr>
      <p:scale>
        <a:sx n="1" d="1"/>
        <a:sy n="1" d="1"/>
      </p:scale>
      <p:origin x="0" y="0"/>
    </p:cViewPr>
  </p:notesTextViewPr>
  <p:notesViewPr>
    <p:cSldViewPr snapToGrid="0" showGuides="1">
      <p:cViewPr varScale="1">
        <p:scale>
          <a:sx n="93" d="100"/>
          <a:sy n="93" d="100"/>
        </p:scale>
        <p:origin x="227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2023-01-25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F650E5-D5D6-1744-8D03-D5CCFB5D22E1}" type="slidenum">
              <a:rPr lang="sv-SE" smtClean="0"/>
              <a:t>1</a:t>
            </a:fld>
            <a:endParaRPr lang="sv-SE"/>
          </a:p>
        </p:txBody>
      </p:sp>
    </p:spTree>
    <p:extLst>
      <p:ext uri="{BB962C8B-B14F-4D97-AF65-F5344CB8AC3E}">
        <p14:creationId xmlns:p14="http://schemas.microsoft.com/office/powerpoint/2010/main" val="47336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Skogen och skogsprodukter ingår i ett evigt kretslopp som börjar och slutar i fotosyntesen där sol, vatten och koldioxid ger näring till växande skog. Kolatomer bygger upp träden och lagras i biomassan när träden växer.</a:t>
            </a:r>
          </a:p>
          <a:p>
            <a:endParaRPr lang="sv-SE" dirty="0"/>
          </a:p>
        </p:txBody>
      </p:sp>
      <p:sp>
        <p:nvSpPr>
          <p:cNvPr id="4" name="Platshållare för bildnummer 3"/>
          <p:cNvSpPr>
            <a:spLocks noGrp="1"/>
          </p:cNvSpPr>
          <p:nvPr>
            <p:ph type="sldNum" sz="quarter" idx="5"/>
          </p:nvPr>
        </p:nvSpPr>
        <p:spPr/>
        <p:txBody>
          <a:bodyPr/>
          <a:lstStyle/>
          <a:p>
            <a:fld id="{28F650E5-D5D6-1744-8D03-D5CCFB5D22E1}" type="slidenum">
              <a:rPr lang="sv-SE" smtClean="0"/>
              <a:t>3</a:t>
            </a:fld>
            <a:endParaRPr lang="sv-SE"/>
          </a:p>
        </p:txBody>
      </p:sp>
    </p:spTree>
    <p:extLst>
      <p:ext uri="{BB962C8B-B14F-4D97-AF65-F5344CB8AC3E}">
        <p14:creationId xmlns:p14="http://schemas.microsoft.com/office/powerpoint/2010/main" val="89732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F650E5-D5D6-1744-8D03-D5CCFB5D22E1}" type="slidenum">
              <a:rPr lang="sv-SE" smtClean="0"/>
              <a:t>13</a:t>
            </a:fld>
            <a:endParaRPr lang="sv-SE"/>
          </a:p>
        </p:txBody>
      </p:sp>
    </p:spTree>
    <p:extLst>
      <p:ext uri="{BB962C8B-B14F-4D97-AF65-F5344CB8AC3E}">
        <p14:creationId xmlns:p14="http://schemas.microsoft.com/office/powerpoint/2010/main" val="2958524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 huvudlogo">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5159A675-3398-460E-963B-7C5BE2D11721}"/>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sv-SE" dirty="0"/>
              <a:t>Infoga bild från Picture Library</a:t>
            </a:r>
          </a:p>
        </p:txBody>
      </p:sp>
      <p:sp>
        <p:nvSpPr>
          <p:cNvPr id="5" name="Platshållare för text 7">
            <a:extLst>
              <a:ext uri="{FF2B5EF4-FFF2-40B4-BE49-F238E27FC236}">
                <a16:creationId xmlns:a16="http://schemas.microsoft.com/office/drawing/2014/main" id="{ED649F22-646E-4095-92F9-7B7D62FC043C}"/>
              </a:ext>
            </a:extLst>
          </p:cNvPr>
          <p:cNvSpPr>
            <a:spLocks noGrp="1"/>
          </p:cNvSpPr>
          <p:nvPr>
            <p:ph type="body" sz="quarter" idx="15" hasCustomPrompt="1"/>
          </p:nvPr>
        </p:nvSpPr>
        <p:spPr>
          <a:xfrm>
            <a:off x="10236013" y="6119019"/>
            <a:ext cx="1548000" cy="4186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
        <p:nvSpPr>
          <p:cNvPr id="2" name="Rubrik 1"/>
          <p:cNvSpPr>
            <a:spLocks noGrp="1"/>
          </p:cNvSpPr>
          <p:nvPr>
            <p:ph type="ctrTitle" hasCustomPrompt="1"/>
          </p:nvPr>
        </p:nvSpPr>
        <p:spPr>
          <a:xfrm>
            <a:off x="952106" y="3429000"/>
            <a:ext cx="6480000" cy="972000"/>
          </a:xfrm>
        </p:spPr>
        <p:txBody>
          <a:bodyPr anchor="b"/>
          <a:lstStyle>
            <a:lvl1pPr algn="l">
              <a:defRPr sz="3200">
                <a:solidFill>
                  <a:schemeClr val="bg1"/>
                </a:solidFill>
              </a:defRPr>
            </a:lvl1pPr>
          </a:lstStyle>
          <a:p>
            <a:r>
              <a:rPr lang="sv-SE" dirty="0"/>
              <a:t>Klicka här för att ändra mall för rubrikformat</a:t>
            </a:r>
          </a:p>
        </p:txBody>
      </p:sp>
      <p:sp>
        <p:nvSpPr>
          <p:cNvPr id="3" name="Underrubrik 2"/>
          <p:cNvSpPr>
            <a:spLocks noGrp="1"/>
          </p:cNvSpPr>
          <p:nvPr>
            <p:ph type="subTitle" idx="1" hasCustomPrompt="1"/>
          </p:nvPr>
        </p:nvSpPr>
        <p:spPr>
          <a:xfrm>
            <a:off x="952106" y="4653635"/>
            <a:ext cx="6480000" cy="1126454"/>
          </a:xfrm>
        </p:spPr>
        <p:txBody>
          <a:bodyPr/>
          <a:lstStyle>
            <a:lvl1pPr marL="0" indent="0" algn="l">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4213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 vit logo">
    <p:bg>
      <p:bgPr>
        <a:solidFill>
          <a:schemeClr val="bg1"/>
        </a:solidFill>
        <a:effectLst/>
      </p:bgPr>
    </p:bg>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1565009F-5864-4444-AF3E-F3CEC7E2DB0E}"/>
              </a:ext>
            </a:extLst>
          </p:cNvPr>
          <p:cNvSpPr>
            <a:spLocks noGrp="1"/>
          </p:cNvSpPr>
          <p:nvPr>
            <p:ph type="pic" sz="quarter" idx="14" hasCustomPrompt="1"/>
          </p:nvPr>
        </p:nvSpPr>
        <p:spPr bwMode="ltGray">
          <a:xfrm>
            <a:off x="0" y="0"/>
            <a:ext cx="12190944" cy="6858000"/>
          </a:xfrm>
          <a:solidFill>
            <a:schemeClr val="bg1">
              <a:lumMod val="95000"/>
            </a:schemeClr>
          </a:solidFill>
        </p:spPr>
        <p:txBody>
          <a:bodyPr/>
          <a:lstStyle>
            <a:lvl1pPr marL="0" indent="0">
              <a:buFontTx/>
              <a:buNone/>
              <a:defRPr/>
            </a:lvl1pPr>
          </a:lstStyle>
          <a:p>
            <a:r>
              <a:rPr lang="sv-SE" dirty="0"/>
              <a:t>Infoga bild från Picture Library</a:t>
            </a:r>
          </a:p>
        </p:txBody>
      </p:sp>
      <p:sp>
        <p:nvSpPr>
          <p:cNvPr id="6" name="Platshållare för text 7">
            <a:extLst>
              <a:ext uri="{FF2B5EF4-FFF2-40B4-BE49-F238E27FC236}">
                <a16:creationId xmlns:a16="http://schemas.microsoft.com/office/drawing/2014/main" id="{12A00FED-E3EA-4140-99B8-E338E8597D71}"/>
              </a:ext>
            </a:extLst>
          </p:cNvPr>
          <p:cNvSpPr>
            <a:spLocks noGrp="1"/>
          </p:cNvSpPr>
          <p:nvPr>
            <p:ph type="body" sz="quarter" idx="15" hasCustomPrompt="1"/>
          </p:nvPr>
        </p:nvSpPr>
        <p:spPr>
          <a:xfrm>
            <a:off x="10183835" y="6119548"/>
            <a:ext cx="1602000" cy="416452"/>
          </a:xfrm>
          <a:blipFill>
            <a:blip r:embed="rId2"/>
            <a:stretch>
              <a:fillRect/>
            </a:stretch>
          </a:blipFill>
        </p:spPr>
        <p:txBody>
          <a:bodyPr/>
          <a:lstStyle>
            <a:lvl1pPr marL="0" indent="0">
              <a:buNone/>
              <a:defRPr/>
            </a:lvl1pPr>
          </a:lstStyle>
          <a:p>
            <a:pPr lvl="0"/>
            <a:r>
              <a:rPr lang="sv-SE" dirty="0"/>
              <a:t> </a:t>
            </a:r>
          </a:p>
        </p:txBody>
      </p:sp>
      <p:sp>
        <p:nvSpPr>
          <p:cNvPr id="2" name="Rubrik 1"/>
          <p:cNvSpPr>
            <a:spLocks noGrp="1"/>
          </p:cNvSpPr>
          <p:nvPr>
            <p:ph type="ctrTitle" hasCustomPrompt="1"/>
          </p:nvPr>
        </p:nvSpPr>
        <p:spPr>
          <a:xfrm>
            <a:off x="952106" y="3429000"/>
            <a:ext cx="6480000" cy="972000"/>
          </a:xfrm>
        </p:spPr>
        <p:txBody>
          <a:bodyPr anchor="b"/>
          <a:lstStyle>
            <a:lvl1pPr algn="l">
              <a:defRPr sz="3200">
                <a:solidFill>
                  <a:schemeClr val="bg1"/>
                </a:solidFill>
              </a:defRPr>
            </a:lvl1pPr>
          </a:lstStyle>
          <a:p>
            <a:r>
              <a:rPr lang="sv-SE" dirty="0"/>
              <a:t>Klicka här för att ändra mall för rubrikformat</a:t>
            </a:r>
          </a:p>
        </p:txBody>
      </p:sp>
      <p:sp>
        <p:nvSpPr>
          <p:cNvPr id="3" name="Underrubrik 2"/>
          <p:cNvSpPr>
            <a:spLocks noGrp="1"/>
          </p:cNvSpPr>
          <p:nvPr>
            <p:ph type="subTitle" idx="1" hasCustomPrompt="1"/>
          </p:nvPr>
        </p:nvSpPr>
        <p:spPr>
          <a:xfrm>
            <a:off x="952106" y="4653635"/>
            <a:ext cx="6480000" cy="1126454"/>
          </a:xfrm>
        </p:spPr>
        <p:txBody>
          <a:bodyPr/>
          <a:lstStyle>
            <a:lvl1pPr marL="0" indent="0" algn="l">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5121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hasCustomPrompt="1"/>
          </p:nvPr>
        </p:nvSpPr>
        <p:spPr/>
        <p:txBody>
          <a:bodyPr/>
          <a:lstStyle/>
          <a:p>
            <a:r>
              <a:rPr lang="sv-SE" dirty="0"/>
              <a:t>Klicka här för att ändra mall för rubrikformat</a:t>
            </a:r>
          </a:p>
        </p:txBody>
      </p:sp>
      <p:sp>
        <p:nvSpPr>
          <p:cNvPr id="8" name="Platshållare för datum 7"/>
          <p:cNvSpPr>
            <a:spLocks noGrp="1"/>
          </p:cNvSpPr>
          <p:nvPr>
            <p:ph type="dt" sz="half" idx="10"/>
          </p:nvPr>
        </p:nvSpPr>
        <p:spPr/>
        <p:txBody>
          <a:bodyPr/>
          <a:lstStyle/>
          <a:p>
            <a:r>
              <a:rPr lang="sv-SE" dirty="0"/>
              <a:t>20xx-xx-xx</a:t>
            </a:r>
          </a:p>
        </p:txBody>
      </p:sp>
      <p:sp>
        <p:nvSpPr>
          <p:cNvPr id="9" name="Platshållare för sidfot 8"/>
          <p:cNvSpPr>
            <a:spLocks noGrp="1"/>
          </p:cNvSpPr>
          <p:nvPr>
            <p:ph type="ftr" sz="quarter" idx="11"/>
          </p:nvPr>
        </p:nvSpPr>
        <p:spPr/>
        <p:txBody>
          <a:bodyPr/>
          <a:lstStyle/>
          <a:p>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hasCustomPrompt="1"/>
          </p:nvPr>
        </p:nvSpPr>
        <p:spPr>
          <a:xfrm>
            <a:off x="588963" y="1376363"/>
            <a:ext cx="11017250" cy="4403725"/>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90922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88963" y="334963"/>
            <a:ext cx="11017250" cy="863600"/>
          </a:xfrm>
          <a:prstGeom prst="rect">
            <a:avLst/>
          </a:prstGeom>
        </p:spPr>
        <p:txBody>
          <a:bodyPr vert="horz" lIns="0" tIns="0" rIns="0" bIns="0" rtlCol="0" anchor="b">
            <a:noAutofit/>
          </a:bodyPr>
          <a:lstStyle/>
          <a:p>
            <a:r>
              <a:rPr lang="sv-SE" dirty="0"/>
              <a:t>Klicka här för att ändraformat</a:t>
            </a:r>
          </a:p>
        </p:txBody>
      </p:sp>
      <p:sp>
        <p:nvSpPr>
          <p:cNvPr id="3" name="Platshållare för text 2"/>
          <p:cNvSpPr>
            <a:spLocks noGrp="1"/>
          </p:cNvSpPr>
          <p:nvPr>
            <p:ph type="body" idx="1"/>
          </p:nvPr>
        </p:nvSpPr>
        <p:spPr>
          <a:xfrm>
            <a:off x="588963" y="1376363"/>
            <a:ext cx="11017250" cy="4403725"/>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228088" y="6115578"/>
            <a:ext cx="864000" cy="407459"/>
          </a:xfrm>
          <a:prstGeom prst="rect">
            <a:avLst/>
          </a:prstGeom>
        </p:spPr>
        <p:txBody>
          <a:bodyPr vert="horz" lIns="0" tIns="0" rIns="0" bIns="0" rtlCol="0" anchor="b"/>
          <a:lstStyle>
            <a:lvl1pPr algn="ctr">
              <a:defRPr sz="900">
                <a:solidFill>
                  <a:schemeClr val="tx1">
                    <a:tint val="75000"/>
                  </a:schemeClr>
                </a:solidFill>
              </a:defRPr>
            </a:lvl1pPr>
          </a:lstStyle>
          <a:p>
            <a:r>
              <a:rPr lang="sv-SE" dirty="0"/>
              <a:t>20xx-xx-xx</a:t>
            </a:r>
          </a:p>
        </p:txBody>
      </p:sp>
      <p:sp>
        <p:nvSpPr>
          <p:cNvPr id="5" name="Platshållare för sidfot 4"/>
          <p:cNvSpPr>
            <a:spLocks noGrp="1"/>
          </p:cNvSpPr>
          <p:nvPr>
            <p:ph type="ftr" sz="quarter" idx="3"/>
          </p:nvPr>
        </p:nvSpPr>
        <p:spPr>
          <a:xfrm>
            <a:off x="926827" y="6117696"/>
            <a:ext cx="4247629" cy="408517"/>
          </a:xfrm>
          <a:prstGeom prst="rect">
            <a:avLst/>
          </a:prstGeom>
        </p:spPr>
        <p:txBody>
          <a:bodyPr vert="horz" lIns="0" tIns="0" rIns="0" bIns="0" rtlCol="0" anchor="b"/>
          <a:lstStyle>
            <a:lvl1pPr algn="l">
              <a:defRPr sz="9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588963" y="6117167"/>
            <a:ext cx="288000" cy="407459"/>
          </a:xfrm>
          <a:prstGeom prst="rect">
            <a:avLst/>
          </a:prstGeom>
        </p:spPr>
        <p:txBody>
          <a:bodyPr vert="horz" lIns="0" tIns="0" rIns="0" bIns="0" rtlCol="0" anchor="b"/>
          <a:lstStyle>
            <a:lvl1pPr algn="l">
              <a:defRPr sz="900">
                <a:solidFill>
                  <a:schemeClr val="tx1">
                    <a:tint val="75000"/>
                  </a:schemeClr>
                </a:solidFill>
              </a:defRPr>
            </a:lvl1pPr>
          </a:lstStyle>
          <a:p>
            <a:fld id="{E8645303-2AAE-45D1-913A-B06AE6474513}" type="slidenum">
              <a:rPr lang="sv-SE" smtClean="0"/>
              <a:pPr/>
              <a:t>‹#›</a:t>
            </a:fld>
            <a:endParaRPr lang="sv-SE" dirty="0"/>
          </a:p>
        </p:txBody>
      </p:sp>
      <p:pic>
        <p:nvPicPr>
          <p:cNvPr id="12" name="Bildobjekt 11">
            <a:extLst>
              <a:ext uri="{FF2B5EF4-FFF2-40B4-BE49-F238E27FC236}">
                <a16:creationId xmlns:a16="http://schemas.microsoft.com/office/drawing/2014/main" id="{A7E76242-25BD-4163-AD1C-F641E050951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36013" y="6119019"/>
            <a:ext cx="1548000" cy="418641"/>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sldNum="0" hdr="0" ft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600" b="1" kern="1200">
          <a:solidFill>
            <a:schemeClr val="tx1"/>
          </a:solidFill>
          <a:latin typeface="+mn-lt"/>
          <a:ea typeface="+mn-ea"/>
          <a:cs typeface="+mn-cs"/>
        </a:defRPr>
      </a:lvl1pPr>
      <a:lvl2pPr marL="460788"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91183"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3pPr>
      <a:lvl4pPr marL="921577"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15972"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70" userDrawn="1">
          <p15:clr>
            <a:srgbClr val="F26B43"/>
          </p15:clr>
        </p15:guide>
        <p15:guide id="4" pos="7423" userDrawn="1">
          <p15:clr>
            <a:srgbClr val="F26B43"/>
          </p15:clr>
        </p15:guide>
        <p15:guide id="5" orient="horz" pos="3853" userDrawn="1">
          <p15:clr>
            <a:srgbClr val="F26B43"/>
          </p15:clr>
        </p15:guide>
        <p15:guide id="6" orient="horz" pos="3641" userDrawn="1">
          <p15:clr>
            <a:srgbClr val="F26B43"/>
          </p15:clr>
        </p15:guide>
        <p15:guide id="7" orient="horz" pos="867" userDrawn="1">
          <p15:clr>
            <a:srgbClr val="F26B43"/>
          </p15:clr>
        </p15:guide>
        <p15:guide id="8" orient="horz" pos="755" userDrawn="1">
          <p15:clr>
            <a:srgbClr val="F26B43"/>
          </p15:clr>
        </p15:guide>
        <p15:guide id="9" orient="horz" pos="211" userDrawn="1">
          <p15:clr>
            <a:srgbClr val="F26B43"/>
          </p15:clr>
        </p15:guide>
        <p15:guide id="10" orient="horz" pos="4111" userDrawn="1">
          <p15:clr>
            <a:srgbClr val="F26B43"/>
          </p15:clr>
        </p15:guide>
        <p15:guide id="11" pos="73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hyperlink" Target="mailto:fornamn.efternamn@skogsindustrierna.s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76FF811-E177-24CA-99FA-66199D2964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84380" cy="6858000"/>
          </a:xfrm>
          <a:prstGeom prst="rect">
            <a:avLst/>
          </a:prstGeom>
        </p:spPr>
      </p:pic>
      <p:pic>
        <p:nvPicPr>
          <p:cNvPr id="8" name="Platshållare för bild 7">
            <a:extLst>
              <a:ext uri="{FF2B5EF4-FFF2-40B4-BE49-F238E27FC236}">
                <a16:creationId xmlns:a16="http://schemas.microsoft.com/office/drawing/2014/main" id="{56704D88-CB8B-392B-43A2-CC657F45EDF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p:pic>
      <p:sp>
        <p:nvSpPr>
          <p:cNvPr id="2" name="Rubrik 1">
            <a:extLst>
              <a:ext uri="{FF2B5EF4-FFF2-40B4-BE49-F238E27FC236}">
                <a16:creationId xmlns:a16="http://schemas.microsoft.com/office/drawing/2014/main" id="{55131D26-B5C3-C8E6-543E-97E3D72815DE}"/>
              </a:ext>
            </a:extLst>
          </p:cNvPr>
          <p:cNvSpPr>
            <a:spLocks noGrp="1"/>
          </p:cNvSpPr>
          <p:nvPr>
            <p:ph type="ctrTitle"/>
          </p:nvPr>
        </p:nvSpPr>
        <p:spPr>
          <a:xfrm>
            <a:off x="2852191" y="2010505"/>
            <a:ext cx="6480000" cy="972000"/>
          </a:xfrm>
        </p:spPr>
        <p:txBody>
          <a:bodyPr>
            <a:noAutofit/>
          </a:bodyPr>
          <a:lstStyle/>
          <a:p>
            <a:r>
              <a:rPr lang="sv-SE" sz="4500" dirty="0">
                <a:solidFill>
                  <a:schemeClr val="tx1"/>
                </a:solidFill>
              </a:rPr>
              <a:t>Fakta och nyckeltal</a:t>
            </a:r>
          </a:p>
        </p:txBody>
      </p:sp>
      <p:sp>
        <p:nvSpPr>
          <p:cNvPr id="4" name="Underrubrik 3">
            <a:extLst>
              <a:ext uri="{FF2B5EF4-FFF2-40B4-BE49-F238E27FC236}">
                <a16:creationId xmlns:a16="http://schemas.microsoft.com/office/drawing/2014/main" id="{2D7C8397-ABC6-89D8-F89F-0C30D7BE2462}"/>
              </a:ext>
            </a:extLst>
          </p:cNvPr>
          <p:cNvSpPr>
            <a:spLocks noGrp="1"/>
          </p:cNvSpPr>
          <p:nvPr>
            <p:ph type="subTitle" idx="1"/>
          </p:nvPr>
        </p:nvSpPr>
        <p:spPr>
          <a:xfrm>
            <a:off x="4530013" y="3172205"/>
            <a:ext cx="6480000" cy="1126454"/>
          </a:xfrm>
        </p:spPr>
        <p:txBody>
          <a:bodyPr/>
          <a:lstStyle/>
          <a:p>
            <a:r>
              <a:rPr lang="sv-SE" sz="1800" b="0" dirty="0">
                <a:solidFill>
                  <a:schemeClr val="tx1"/>
                </a:solidFill>
              </a:rPr>
              <a:t>Svensk skogsindustri</a:t>
            </a:r>
          </a:p>
        </p:txBody>
      </p:sp>
      <p:sp>
        <p:nvSpPr>
          <p:cNvPr id="10" name="Platshållare för text 9">
            <a:extLst>
              <a:ext uri="{FF2B5EF4-FFF2-40B4-BE49-F238E27FC236}">
                <a16:creationId xmlns:a16="http://schemas.microsoft.com/office/drawing/2014/main" id="{574BECD2-4290-B4C2-A088-51201618456A}"/>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71851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631645-7208-FA97-E668-3F4CA2381D4B}"/>
              </a:ext>
            </a:extLst>
          </p:cNvPr>
          <p:cNvSpPr>
            <a:spLocks noGrp="1"/>
          </p:cNvSpPr>
          <p:nvPr>
            <p:ph type="title"/>
          </p:nvPr>
        </p:nvSpPr>
        <p:spPr>
          <a:xfrm>
            <a:off x="587375" y="291861"/>
            <a:ext cx="11017250" cy="863600"/>
          </a:xfrm>
        </p:spPr>
        <p:txBody>
          <a:bodyPr>
            <a:normAutofit/>
          </a:bodyPr>
          <a:lstStyle/>
          <a:p>
            <a:r>
              <a:rPr lang="sv-SE" sz="2667" u="sng" dirty="0"/>
              <a:t>Företag</a:t>
            </a:r>
          </a:p>
        </p:txBody>
      </p:sp>
      <p:sp>
        <p:nvSpPr>
          <p:cNvPr id="3" name="Platshållare för innehåll 2">
            <a:extLst>
              <a:ext uri="{FF2B5EF4-FFF2-40B4-BE49-F238E27FC236}">
                <a16:creationId xmlns:a16="http://schemas.microsoft.com/office/drawing/2014/main" id="{ED8D7290-24B4-1D9F-704D-571DBDC741FA}"/>
              </a:ext>
            </a:extLst>
          </p:cNvPr>
          <p:cNvSpPr>
            <a:spLocks noGrp="1"/>
          </p:cNvSpPr>
          <p:nvPr>
            <p:ph idx="1"/>
          </p:nvPr>
        </p:nvSpPr>
        <p:spPr>
          <a:xfrm>
            <a:off x="1335392" y="1354179"/>
            <a:ext cx="4165523" cy="2018325"/>
          </a:xfrm>
        </p:spPr>
        <p:txBody>
          <a:bodyPr/>
          <a:lstStyle/>
          <a:p>
            <a:pPr marL="0" indent="0">
              <a:buNone/>
            </a:pPr>
            <a:r>
              <a:rPr lang="sv-SE" b="0" dirty="0"/>
              <a:t>Av svensk industris totala sysselsättning, export, omsättning och förädlingsvärde svara skogsindustrin för 10–13 procent.</a:t>
            </a:r>
          </a:p>
        </p:txBody>
      </p:sp>
      <p:sp>
        <p:nvSpPr>
          <p:cNvPr id="4" name="textruta 3">
            <a:extLst>
              <a:ext uri="{FF2B5EF4-FFF2-40B4-BE49-F238E27FC236}">
                <a16:creationId xmlns:a16="http://schemas.microsoft.com/office/drawing/2014/main" id="{DA18ABDB-B479-F7B0-215A-D222A9AD9BB3}"/>
              </a:ext>
            </a:extLst>
          </p:cNvPr>
          <p:cNvSpPr txBox="1"/>
          <p:nvPr/>
        </p:nvSpPr>
        <p:spPr>
          <a:xfrm>
            <a:off x="6099123" y="4879464"/>
            <a:ext cx="6096000" cy="215444"/>
          </a:xfrm>
          <a:prstGeom prst="rect">
            <a:avLst/>
          </a:prstGeom>
          <a:noFill/>
        </p:spPr>
        <p:txBody>
          <a:bodyPr wrap="square">
            <a:spAutoFit/>
          </a:bodyPr>
          <a:lstStyle/>
          <a:p>
            <a:r>
              <a:rPr lang="sv-SE" sz="800" dirty="0">
                <a:latin typeface="Century Gothic" panose="020B0502020202020204" pitchFamily="34" charset="0"/>
              </a:rPr>
              <a:t>Källa: SCB</a:t>
            </a:r>
          </a:p>
        </p:txBody>
      </p:sp>
      <p:pic>
        <p:nvPicPr>
          <p:cNvPr id="6" name="Bildobjekt 5">
            <a:extLst>
              <a:ext uri="{FF2B5EF4-FFF2-40B4-BE49-F238E27FC236}">
                <a16:creationId xmlns:a16="http://schemas.microsoft.com/office/drawing/2014/main" id="{B0193059-670D-6DBB-A0E1-48A238D2F6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867" y="3074257"/>
            <a:ext cx="5299645" cy="2563131"/>
          </a:xfrm>
          <a:prstGeom prst="rect">
            <a:avLst/>
          </a:prstGeom>
        </p:spPr>
      </p:pic>
      <p:pic>
        <p:nvPicPr>
          <p:cNvPr id="7" name="Bildobjekt 6">
            <a:extLst>
              <a:ext uri="{FF2B5EF4-FFF2-40B4-BE49-F238E27FC236}">
                <a16:creationId xmlns:a16="http://schemas.microsoft.com/office/drawing/2014/main" id="{1BD5CC03-0F3E-8A89-D65B-E6D66CD097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2134" y="1336828"/>
            <a:ext cx="5494249" cy="3361269"/>
          </a:xfrm>
          <a:prstGeom prst="rect">
            <a:avLst/>
          </a:prstGeom>
        </p:spPr>
      </p:pic>
      <p:pic>
        <p:nvPicPr>
          <p:cNvPr id="9" name="Bildobjekt 8">
            <a:extLst>
              <a:ext uri="{FF2B5EF4-FFF2-40B4-BE49-F238E27FC236}">
                <a16:creationId xmlns:a16="http://schemas.microsoft.com/office/drawing/2014/main" id="{595EB285-3C49-DA80-0AEF-04E030E5AD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798" y="1344540"/>
            <a:ext cx="971196" cy="925264"/>
          </a:xfrm>
          <a:prstGeom prst="rect">
            <a:avLst/>
          </a:prstGeom>
        </p:spPr>
      </p:pic>
    </p:spTree>
    <p:extLst>
      <p:ext uri="{BB962C8B-B14F-4D97-AF65-F5344CB8AC3E}">
        <p14:creationId xmlns:p14="http://schemas.microsoft.com/office/powerpoint/2010/main" val="263448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räd, utomhus, gräs, himmel&#10;&#10;Automatiskt genererad beskrivning">
            <a:extLst>
              <a:ext uri="{FF2B5EF4-FFF2-40B4-BE49-F238E27FC236}">
                <a16:creationId xmlns:a16="http://schemas.microsoft.com/office/drawing/2014/main" id="{A6D92A3A-7E4A-F9A1-E9DD-6CC3A0532496}"/>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sp>
        <p:nvSpPr>
          <p:cNvPr id="15" name="Rektangel 14">
            <a:extLst>
              <a:ext uri="{FF2B5EF4-FFF2-40B4-BE49-F238E27FC236}">
                <a16:creationId xmlns:a16="http://schemas.microsoft.com/office/drawing/2014/main" id="{85AC5A49-F3AF-F05C-36C2-3F49D5FDC146}"/>
              </a:ext>
            </a:extLst>
          </p:cNvPr>
          <p:cNvSpPr/>
          <p:nvPr/>
        </p:nvSpPr>
        <p:spPr>
          <a:xfrm>
            <a:off x="-258964" y="-193431"/>
            <a:ext cx="12449908" cy="7244862"/>
          </a:xfrm>
          <a:prstGeom prst="rect">
            <a:avLst/>
          </a:prstGeom>
          <a:solidFill>
            <a:schemeClr val="tx1">
              <a:alpha val="302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text 9">
            <a:extLst>
              <a:ext uri="{FF2B5EF4-FFF2-40B4-BE49-F238E27FC236}">
                <a16:creationId xmlns:a16="http://schemas.microsoft.com/office/drawing/2014/main" id="{44AE288D-033F-8813-B545-4298475D0882}"/>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3124A2FA-EF28-682B-7920-184C23380F8C}"/>
              </a:ext>
            </a:extLst>
          </p:cNvPr>
          <p:cNvSpPr>
            <a:spLocks noGrp="1"/>
          </p:cNvSpPr>
          <p:nvPr>
            <p:ph type="ctrTitle"/>
          </p:nvPr>
        </p:nvSpPr>
        <p:spPr>
          <a:xfrm>
            <a:off x="879943" y="74481"/>
            <a:ext cx="6480000" cy="972000"/>
          </a:xfrm>
        </p:spPr>
        <p:txBody>
          <a:bodyPr>
            <a:normAutofit/>
          </a:bodyPr>
          <a:lstStyle/>
          <a:p>
            <a:r>
              <a:rPr lang="sv-SE" dirty="0">
                <a:solidFill>
                  <a:schemeClr val="bg1"/>
                </a:solidFill>
              </a:rPr>
              <a:t>Svensk skog</a:t>
            </a:r>
          </a:p>
        </p:txBody>
      </p:sp>
      <p:pic>
        <p:nvPicPr>
          <p:cNvPr id="16" name="Bildobjekt 15">
            <a:extLst>
              <a:ext uri="{FF2B5EF4-FFF2-40B4-BE49-F238E27FC236}">
                <a16:creationId xmlns:a16="http://schemas.microsoft.com/office/drawing/2014/main" id="{EBF2BEE5-A972-E5E9-2261-A1B0400BCB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9293" y="1356283"/>
            <a:ext cx="6490931" cy="3601151"/>
          </a:xfrm>
          <a:prstGeom prst="rect">
            <a:avLst/>
          </a:prstGeom>
        </p:spPr>
      </p:pic>
      <p:pic>
        <p:nvPicPr>
          <p:cNvPr id="17" name="Bildobjekt 16">
            <a:extLst>
              <a:ext uri="{FF2B5EF4-FFF2-40B4-BE49-F238E27FC236}">
                <a16:creationId xmlns:a16="http://schemas.microsoft.com/office/drawing/2014/main" id="{67BDDEA1-646E-795A-EC31-870EA80824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9956" y="4147604"/>
            <a:ext cx="5994147" cy="1333377"/>
          </a:xfrm>
          <a:prstGeom prst="rect">
            <a:avLst/>
          </a:prstGeom>
        </p:spPr>
      </p:pic>
      <p:sp>
        <p:nvSpPr>
          <p:cNvPr id="20" name="Platshållare för innehåll 2">
            <a:extLst>
              <a:ext uri="{FF2B5EF4-FFF2-40B4-BE49-F238E27FC236}">
                <a16:creationId xmlns:a16="http://schemas.microsoft.com/office/drawing/2014/main" id="{1DA09A91-D6EC-0158-BA5C-FA37B296B8B2}"/>
              </a:ext>
            </a:extLst>
          </p:cNvPr>
          <p:cNvSpPr txBox="1">
            <a:spLocks/>
          </p:cNvSpPr>
          <p:nvPr/>
        </p:nvSpPr>
        <p:spPr>
          <a:xfrm>
            <a:off x="1301450" y="1352419"/>
            <a:ext cx="4402665" cy="2280356"/>
          </a:xfrm>
          <a:prstGeom prst="rect">
            <a:avLst/>
          </a:prstGeom>
        </p:spPr>
        <p:txBody>
          <a:bodyPr vert="horz" lIns="121920" tIns="60960" rIns="121920" bIns="60960" rtlCol="0">
            <a:normAutofit/>
          </a:bodyPr>
          <a:lstStyle>
            <a:lvl1pPr marL="0" indent="0" algn="l" defTabSz="685800" rtl="0" eaLnBrk="1" latinLnBrk="0" hangingPunct="1">
              <a:lnSpc>
                <a:spcPct val="114000"/>
              </a:lnSpc>
              <a:spcBef>
                <a:spcPts val="75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1pPr>
            <a:lvl2pPr marL="342900" indent="0" algn="l" defTabSz="685800" rtl="0" eaLnBrk="1" latinLnBrk="0" hangingPunct="1">
              <a:lnSpc>
                <a:spcPct val="114000"/>
              </a:lnSpc>
              <a:spcBef>
                <a:spcPts val="375"/>
              </a:spcBef>
              <a:buFont typeface="Arial" panose="020B0604020202020204" pitchFamily="34" charset="0"/>
              <a:buNone/>
              <a:defRPr sz="11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1867" dirty="0">
                <a:solidFill>
                  <a:schemeClr val="bg1"/>
                </a:solidFill>
              </a:rPr>
              <a:t>Tack vare utvecklingen av ett hållbart skogsbruk har vi idag dubbelt så mycket skog som för 100 år sedan. För varje träd som skördas planteras minst två nya. Varje år planteras 380 miljoner träd.</a:t>
            </a:r>
          </a:p>
        </p:txBody>
      </p:sp>
      <p:sp>
        <p:nvSpPr>
          <p:cNvPr id="23" name="textruta 22">
            <a:extLst>
              <a:ext uri="{FF2B5EF4-FFF2-40B4-BE49-F238E27FC236}">
                <a16:creationId xmlns:a16="http://schemas.microsoft.com/office/drawing/2014/main" id="{5199DFB0-B280-4992-B9CF-0DD7AD161FDF}"/>
              </a:ext>
            </a:extLst>
          </p:cNvPr>
          <p:cNvSpPr txBox="1"/>
          <p:nvPr/>
        </p:nvSpPr>
        <p:spPr>
          <a:xfrm>
            <a:off x="6096000" y="5144611"/>
            <a:ext cx="6096000" cy="215444"/>
          </a:xfrm>
          <a:prstGeom prst="rect">
            <a:avLst/>
          </a:prstGeom>
          <a:noFill/>
        </p:spPr>
        <p:txBody>
          <a:bodyPr wrap="square">
            <a:spAutoFit/>
          </a:bodyPr>
          <a:lstStyle/>
          <a:p>
            <a:r>
              <a:rPr lang="sv-SE" sz="800" dirty="0">
                <a:solidFill>
                  <a:schemeClr val="bg1"/>
                </a:solidFill>
                <a:latin typeface="Century Gothic" panose="020B0502020202020204" pitchFamily="34" charset="0"/>
              </a:rPr>
              <a:t>Källor: SLU, Riksskogstaxeringen</a:t>
            </a:r>
          </a:p>
        </p:txBody>
      </p:sp>
      <p:pic>
        <p:nvPicPr>
          <p:cNvPr id="9" name="Bildobjekt 8">
            <a:extLst>
              <a:ext uri="{FF2B5EF4-FFF2-40B4-BE49-F238E27FC236}">
                <a16:creationId xmlns:a16="http://schemas.microsoft.com/office/drawing/2014/main" id="{2B408038-AD5D-6F79-4BA6-7A76914F84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2655" y="1319974"/>
            <a:ext cx="914576" cy="871321"/>
          </a:xfrm>
          <a:prstGeom prst="rect">
            <a:avLst/>
          </a:prstGeom>
        </p:spPr>
      </p:pic>
    </p:spTree>
    <p:extLst>
      <p:ext uri="{BB962C8B-B14F-4D97-AF65-F5344CB8AC3E}">
        <p14:creationId xmlns:p14="http://schemas.microsoft.com/office/powerpoint/2010/main" val="141248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räd, utomhus, gräs, himmel&#10;&#10;Automatiskt genererad beskrivning">
            <a:extLst>
              <a:ext uri="{FF2B5EF4-FFF2-40B4-BE49-F238E27FC236}">
                <a16:creationId xmlns:a16="http://schemas.microsoft.com/office/drawing/2014/main" id="{11B8E027-295A-E58F-286E-5AF34F5E3B86}"/>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sp>
        <p:nvSpPr>
          <p:cNvPr id="11" name="Rektangel 10">
            <a:extLst>
              <a:ext uri="{FF2B5EF4-FFF2-40B4-BE49-F238E27FC236}">
                <a16:creationId xmlns:a16="http://schemas.microsoft.com/office/drawing/2014/main" id="{874478EB-08A9-E0B6-4065-7D82DF5D3EDA}"/>
              </a:ext>
            </a:extLst>
          </p:cNvPr>
          <p:cNvSpPr/>
          <p:nvPr/>
        </p:nvSpPr>
        <p:spPr>
          <a:xfrm>
            <a:off x="-258964" y="-193431"/>
            <a:ext cx="12449908" cy="7244862"/>
          </a:xfrm>
          <a:prstGeom prst="rect">
            <a:avLst/>
          </a:prstGeom>
          <a:solidFill>
            <a:schemeClr val="tx1">
              <a:alpha val="302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8">
            <a:extLst>
              <a:ext uri="{FF2B5EF4-FFF2-40B4-BE49-F238E27FC236}">
                <a16:creationId xmlns:a16="http://schemas.microsoft.com/office/drawing/2014/main" id="{F234B511-B58F-EFC5-663B-018E59470D76}"/>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3124A2FA-EF28-682B-7920-184C23380F8C}"/>
              </a:ext>
            </a:extLst>
          </p:cNvPr>
          <p:cNvSpPr>
            <a:spLocks noGrp="1"/>
          </p:cNvSpPr>
          <p:nvPr>
            <p:ph type="ctrTitle"/>
          </p:nvPr>
        </p:nvSpPr>
        <p:spPr>
          <a:xfrm>
            <a:off x="754398" y="105911"/>
            <a:ext cx="6480000" cy="972000"/>
          </a:xfrm>
        </p:spPr>
        <p:txBody>
          <a:bodyPr/>
          <a:lstStyle/>
          <a:p>
            <a:r>
              <a:rPr lang="sv-SE" dirty="0">
                <a:solidFill>
                  <a:schemeClr val="bg1"/>
                </a:solidFill>
              </a:rPr>
              <a:t>Svensk skog</a:t>
            </a:r>
            <a:endParaRPr lang="sv-SE" dirty="0"/>
          </a:p>
        </p:txBody>
      </p:sp>
      <p:pic>
        <p:nvPicPr>
          <p:cNvPr id="15" name="Bildobjekt 14">
            <a:extLst>
              <a:ext uri="{FF2B5EF4-FFF2-40B4-BE49-F238E27FC236}">
                <a16:creationId xmlns:a16="http://schemas.microsoft.com/office/drawing/2014/main" id="{5F8D7363-7437-5BBE-87B7-710514585D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4400" y="1320079"/>
            <a:ext cx="5544457" cy="5125955"/>
          </a:xfrm>
          <a:prstGeom prst="rect">
            <a:avLst/>
          </a:prstGeom>
        </p:spPr>
      </p:pic>
    </p:spTree>
    <p:extLst>
      <p:ext uri="{BB962C8B-B14F-4D97-AF65-F5344CB8AC3E}">
        <p14:creationId xmlns:p14="http://schemas.microsoft.com/office/powerpoint/2010/main" val="82426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90C2118B-87E1-7117-5D8B-29CFA162860F}"/>
              </a:ext>
            </a:extLst>
          </p:cNvPr>
          <p:cNvSpPr>
            <a:spLocks noGrp="1"/>
          </p:cNvSpPr>
          <p:nvPr>
            <p:ph type="pic" sz="quarter" idx="14"/>
          </p:nvPr>
        </p:nvSpPr>
        <p:spPr/>
      </p:sp>
      <p:sp>
        <p:nvSpPr>
          <p:cNvPr id="7" name="Underrubrik 6">
            <a:extLst>
              <a:ext uri="{FF2B5EF4-FFF2-40B4-BE49-F238E27FC236}">
                <a16:creationId xmlns:a16="http://schemas.microsoft.com/office/drawing/2014/main" id="{3806A444-C47D-36FB-5961-CC31B8939A74}"/>
              </a:ext>
            </a:extLst>
          </p:cNvPr>
          <p:cNvSpPr>
            <a:spLocks noGrp="1"/>
          </p:cNvSpPr>
          <p:nvPr>
            <p:ph type="subTitle" idx="1"/>
          </p:nvPr>
        </p:nvSpPr>
        <p:spPr/>
        <p:txBody>
          <a:bodyPr/>
          <a:lstStyle/>
          <a:p>
            <a:endParaRPr lang="sv-SE"/>
          </a:p>
        </p:txBody>
      </p:sp>
      <p:pic>
        <p:nvPicPr>
          <p:cNvPr id="11" name="Bildobjekt 10" descr="En bild som visar nära&#10;&#10;Automatiskt genererad beskrivning">
            <a:extLst>
              <a:ext uri="{FF2B5EF4-FFF2-40B4-BE49-F238E27FC236}">
                <a16:creationId xmlns:a16="http://schemas.microsoft.com/office/drawing/2014/main" id="{8371E646-575C-7B16-C2EE-7825E317F2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ktangel 11">
            <a:extLst>
              <a:ext uri="{FF2B5EF4-FFF2-40B4-BE49-F238E27FC236}">
                <a16:creationId xmlns:a16="http://schemas.microsoft.com/office/drawing/2014/main" id="{87811155-9595-F46B-E485-ECC9E2E0A774}"/>
              </a:ext>
            </a:extLst>
          </p:cNvPr>
          <p:cNvSpPr/>
          <p:nvPr/>
        </p:nvSpPr>
        <p:spPr>
          <a:xfrm>
            <a:off x="-257907" y="0"/>
            <a:ext cx="12449908" cy="7244862"/>
          </a:xfrm>
          <a:prstGeom prst="rect">
            <a:avLst/>
          </a:prstGeom>
          <a:solidFill>
            <a:schemeClr val="tx1">
              <a:alpha val="302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0B4094E5-E918-97AD-A5B7-1F1A05E18DF3}"/>
              </a:ext>
            </a:extLst>
          </p:cNvPr>
          <p:cNvGrpSpPr/>
          <p:nvPr/>
        </p:nvGrpSpPr>
        <p:grpSpPr>
          <a:xfrm>
            <a:off x="655833" y="395919"/>
            <a:ext cx="10358413" cy="5913688"/>
            <a:chOff x="1348182" y="1131877"/>
            <a:chExt cx="4801228" cy="2741053"/>
          </a:xfrm>
        </p:grpSpPr>
        <p:pic>
          <p:nvPicPr>
            <p:cNvPr id="6" name="Platshållare för innehåll 4">
              <a:extLst>
                <a:ext uri="{FF2B5EF4-FFF2-40B4-BE49-F238E27FC236}">
                  <a16:creationId xmlns:a16="http://schemas.microsoft.com/office/drawing/2014/main" id="{BD47AD72-EA58-7EE0-6FB5-108EA059C3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8182" y="1823997"/>
              <a:ext cx="2641600" cy="2048933"/>
            </a:xfrm>
            <a:prstGeom prst="rect">
              <a:avLst/>
            </a:prstGeom>
          </p:spPr>
        </p:pic>
        <p:pic>
          <p:nvPicPr>
            <p:cNvPr id="9" name="Platshållare för innehåll 4">
              <a:extLst>
                <a:ext uri="{FF2B5EF4-FFF2-40B4-BE49-F238E27FC236}">
                  <a16:creationId xmlns:a16="http://schemas.microsoft.com/office/drawing/2014/main" id="{FB99C881-12A2-1492-44E8-E116F700F3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7810" y="1131877"/>
              <a:ext cx="2641600" cy="1346200"/>
            </a:xfrm>
            <a:prstGeom prst="rect">
              <a:avLst/>
            </a:prstGeom>
          </p:spPr>
        </p:pic>
      </p:grpSp>
      <p:sp>
        <p:nvSpPr>
          <p:cNvPr id="2" name="Rubrik 1">
            <a:extLst>
              <a:ext uri="{FF2B5EF4-FFF2-40B4-BE49-F238E27FC236}">
                <a16:creationId xmlns:a16="http://schemas.microsoft.com/office/drawing/2014/main" id="{CC6A952F-AED1-DDBB-192B-1003AD8E2B0F}"/>
              </a:ext>
            </a:extLst>
          </p:cNvPr>
          <p:cNvSpPr>
            <a:spLocks noGrp="1"/>
          </p:cNvSpPr>
          <p:nvPr>
            <p:ph type="ctrTitle"/>
          </p:nvPr>
        </p:nvSpPr>
        <p:spPr>
          <a:xfrm>
            <a:off x="655833" y="530272"/>
            <a:ext cx="6480000" cy="972000"/>
          </a:xfrm>
        </p:spPr>
        <p:txBody>
          <a:bodyPr/>
          <a:lstStyle/>
          <a:p>
            <a:r>
              <a:rPr lang="sv-SE" dirty="0">
                <a:solidFill>
                  <a:schemeClr val="bg1"/>
                </a:solidFill>
              </a:rPr>
              <a:t>Svensk skog</a:t>
            </a:r>
          </a:p>
        </p:txBody>
      </p:sp>
      <p:sp>
        <p:nvSpPr>
          <p:cNvPr id="13" name="Platshållare för text 12">
            <a:extLst>
              <a:ext uri="{FF2B5EF4-FFF2-40B4-BE49-F238E27FC236}">
                <a16:creationId xmlns:a16="http://schemas.microsoft.com/office/drawing/2014/main" id="{2DF56EA8-544A-46F2-1F7E-2CA3B490EBE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328203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nära&#10;&#10;Automatiskt genererad beskrivning">
            <a:extLst>
              <a:ext uri="{FF2B5EF4-FFF2-40B4-BE49-F238E27FC236}">
                <a16:creationId xmlns:a16="http://schemas.microsoft.com/office/drawing/2014/main" id="{1F603F20-0CDD-2662-CE06-C384BD3EA9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F018CF21-F723-A40B-9962-B2C29A02571C}"/>
              </a:ext>
            </a:extLst>
          </p:cNvPr>
          <p:cNvSpPr/>
          <p:nvPr/>
        </p:nvSpPr>
        <p:spPr>
          <a:xfrm>
            <a:off x="-1" y="0"/>
            <a:ext cx="12192001" cy="6858000"/>
          </a:xfrm>
          <a:prstGeom prst="rect">
            <a:avLst/>
          </a:prstGeom>
          <a:solidFill>
            <a:schemeClr val="tx1">
              <a:alpha val="302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C6A952F-AED1-DDBB-192B-1003AD8E2B0F}"/>
              </a:ext>
            </a:extLst>
          </p:cNvPr>
          <p:cNvSpPr>
            <a:spLocks noGrp="1"/>
          </p:cNvSpPr>
          <p:nvPr>
            <p:ph type="title"/>
          </p:nvPr>
        </p:nvSpPr>
        <p:spPr/>
        <p:txBody>
          <a:bodyPr/>
          <a:lstStyle/>
          <a:p>
            <a:r>
              <a:rPr lang="sv-SE" dirty="0">
                <a:solidFill>
                  <a:schemeClr val="bg1"/>
                </a:solidFill>
              </a:rPr>
              <a:t>Svensk skog</a:t>
            </a:r>
          </a:p>
        </p:txBody>
      </p:sp>
      <p:pic>
        <p:nvPicPr>
          <p:cNvPr id="5" name="Platshållare för innehåll 4">
            <a:extLst>
              <a:ext uri="{FF2B5EF4-FFF2-40B4-BE49-F238E27FC236}">
                <a16:creationId xmlns:a16="http://schemas.microsoft.com/office/drawing/2014/main" id="{FEC44B8D-9FEB-E595-232C-1802F41E867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83443" y="1311328"/>
            <a:ext cx="5737295" cy="4270891"/>
          </a:xfrm>
        </p:spPr>
      </p:pic>
      <p:pic>
        <p:nvPicPr>
          <p:cNvPr id="8" name="Bildobjekt 7">
            <a:extLst>
              <a:ext uri="{FF2B5EF4-FFF2-40B4-BE49-F238E27FC236}">
                <a16:creationId xmlns:a16="http://schemas.microsoft.com/office/drawing/2014/main" id="{5F54E193-6BFD-1663-4924-044808AE0B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97177" y="1352417"/>
            <a:ext cx="6042047" cy="3259755"/>
          </a:xfrm>
          <a:prstGeom prst="rect">
            <a:avLst/>
          </a:prstGeom>
        </p:spPr>
      </p:pic>
    </p:spTree>
    <p:extLst>
      <p:ext uri="{BB962C8B-B14F-4D97-AF65-F5344CB8AC3E}">
        <p14:creationId xmlns:p14="http://schemas.microsoft.com/office/powerpoint/2010/main" val="263974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DD89C1-8E46-A9F2-56F5-9552453D7872}"/>
              </a:ext>
            </a:extLst>
          </p:cNvPr>
          <p:cNvSpPr>
            <a:spLocks noGrp="1"/>
          </p:cNvSpPr>
          <p:nvPr>
            <p:ph type="title"/>
          </p:nvPr>
        </p:nvSpPr>
        <p:spPr>
          <a:xfrm>
            <a:off x="4854225" y="592516"/>
            <a:ext cx="7628063" cy="741185"/>
          </a:xfrm>
        </p:spPr>
        <p:txBody>
          <a:bodyPr>
            <a:noAutofit/>
          </a:bodyPr>
          <a:lstStyle/>
          <a:p>
            <a:r>
              <a:rPr lang="sv-SE" dirty="0" err="1"/>
              <a:t>Träbyggande</a:t>
            </a:r>
            <a:r>
              <a:rPr lang="sv-SE" dirty="0"/>
              <a:t> av flerbostadshus</a:t>
            </a:r>
          </a:p>
        </p:txBody>
      </p:sp>
      <p:sp>
        <p:nvSpPr>
          <p:cNvPr id="3" name="Platshållare för innehåll 2">
            <a:extLst>
              <a:ext uri="{FF2B5EF4-FFF2-40B4-BE49-F238E27FC236}">
                <a16:creationId xmlns:a16="http://schemas.microsoft.com/office/drawing/2014/main" id="{678A4151-E565-0798-5B54-4D1FBFB7AC7C}"/>
              </a:ext>
            </a:extLst>
          </p:cNvPr>
          <p:cNvSpPr>
            <a:spLocks noGrp="1"/>
          </p:cNvSpPr>
          <p:nvPr>
            <p:ph idx="1"/>
          </p:nvPr>
        </p:nvSpPr>
        <p:spPr>
          <a:xfrm>
            <a:off x="5768800" y="1670491"/>
            <a:ext cx="4831545" cy="3860705"/>
          </a:xfrm>
        </p:spPr>
        <p:txBody>
          <a:bodyPr>
            <a:noAutofit/>
          </a:bodyPr>
          <a:lstStyle/>
          <a:p>
            <a:pPr marL="0" indent="0">
              <a:buNone/>
            </a:pPr>
            <a:r>
              <a:rPr lang="sv-SE" b="0" dirty="0"/>
              <a:t>Idag står det moderna träbyggandet av flerbostadshus för en marknadsandel på cirka </a:t>
            </a:r>
            <a:br>
              <a:rPr lang="sv-SE" b="0" dirty="0"/>
            </a:br>
            <a:r>
              <a:rPr lang="sv-SE" dirty="0"/>
              <a:t>20 procent</a:t>
            </a:r>
            <a:r>
              <a:rPr lang="sv-SE" b="0" dirty="0"/>
              <a:t>, och intresset fortsätter att öka. </a:t>
            </a:r>
          </a:p>
          <a:p>
            <a:pPr marL="0" indent="0">
              <a:buNone/>
            </a:pPr>
            <a:r>
              <a:rPr lang="sv-SE" b="0" dirty="0"/>
              <a:t>Om hälften av Sveriges flerbostadshus 2025 </a:t>
            </a:r>
            <a:br>
              <a:rPr lang="sv-SE" b="0" dirty="0"/>
            </a:br>
            <a:r>
              <a:rPr lang="sv-SE" b="0" dirty="0"/>
              <a:t>byggs i trä, istället för i andra material, skulle klimatpåverkan i byggskedet minskas med </a:t>
            </a:r>
            <a:br>
              <a:rPr lang="sv-SE" b="0" dirty="0"/>
            </a:br>
            <a:r>
              <a:rPr lang="sv-SE" b="0" dirty="0"/>
              <a:t>cirka </a:t>
            </a:r>
            <a:r>
              <a:rPr lang="sv-SE" dirty="0"/>
              <a:t>40 procent </a:t>
            </a:r>
            <a:r>
              <a:rPr lang="sv-SE" b="0" dirty="0"/>
              <a:t>varje år.</a:t>
            </a:r>
          </a:p>
          <a:p>
            <a:pPr marL="0" indent="0">
              <a:buNone/>
            </a:pPr>
            <a:r>
              <a:rPr lang="sv-SE" b="0" dirty="0"/>
              <a:t>Tillsammans med ett ökat </a:t>
            </a:r>
            <a:r>
              <a:rPr lang="sv-SE" b="0" dirty="0" err="1"/>
              <a:t>träbyggande</a:t>
            </a:r>
            <a:r>
              <a:rPr lang="sv-SE" b="0" dirty="0"/>
              <a:t> inom publika och privata lokaler motsvarar detta </a:t>
            </a:r>
            <a:br>
              <a:rPr lang="sv-SE" b="0" dirty="0"/>
            </a:br>
            <a:r>
              <a:rPr lang="sv-SE" b="0" dirty="0"/>
              <a:t>cirka </a:t>
            </a:r>
            <a:r>
              <a:rPr lang="sv-SE" dirty="0"/>
              <a:t>1 miljon ton koldioxid </a:t>
            </a:r>
            <a:r>
              <a:rPr lang="sv-SE" b="0" dirty="0"/>
              <a:t>per år. </a:t>
            </a:r>
          </a:p>
        </p:txBody>
      </p:sp>
      <p:pic>
        <p:nvPicPr>
          <p:cNvPr id="5" name="Bildobjekt 4">
            <a:extLst>
              <a:ext uri="{FF2B5EF4-FFF2-40B4-BE49-F238E27FC236}">
                <a16:creationId xmlns:a16="http://schemas.microsoft.com/office/drawing/2014/main" id="{28966F76-99D0-ABAD-7130-BBC807F3F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771" y="0"/>
            <a:ext cx="4831545" cy="6858000"/>
          </a:xfrm>
          <a:prstGeom prst="rect">
            <a:avLst/>
          </a:prstGeom>
        </p:spPr>
      </p:pic>
      <p:pic>
        <p:nvPicPr>
          <p:cNvPr id="6" name="Bildobjekt 5">
            <a:extLst>
              <a:ext uri="{FF2B5EF4-FFF2-40B4-BE49-F238E27FC236}">
                <a16:creationId xmlns:a16="http://schemas.microsoft.com/office/drawing/2014/main" id="{DD158308-4762-E10F-7472-5032CC47A0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4224" y="1326804"/>
            <a:ext cx="914576" cy="1002312"/>
          </a:xfrm>
          <a:prstGeom prst="rect">
            <a:avLst/>
          </a:prstGeom>
        </p:spPr>
      </p:pic>
    </p:spTree>
    <p:extLst>
      <p:ext uri="{BB962C8B-B14F-4D97-AF65-F5344CB8AC3E}">
        <p14:creationId xmlns:p14="http://schemas.microsoft.com/office/powerpoint/2010/main" val="460131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DD89C1-8E46-A9F2-56F5-9552453D7872}"/>
              </a:ext>
            </a:extLst>
          </p:cNvPr>
          <p:cNvSpPr>
            <a:spLocks noGrp="1"/>
          </p:cNvSpPr>
          <p:nvPr>
            <p:ph type="title"/>
          </p:nvPr>
        </p:nvSpPr>
        <p:spPr>
          <a:xfrm>
            <a:off x="4854225" y="592516"/>
            <a:ext cx="7628063" cy="741185"/>
          </a:xfrm>
        </p:spPr>
        <p:txBody>
          <a:bodyPr>
            <a:noAutofit/>
          </a:bodyPr>
          <a:lstStyle/>
          <a:p>
            <a:r>
              <a:rPr lang="sv-SE" dirty="0" err="1"/>
              <a:t>Träbyggande</a:t>
            </a:r>
            <a:r>
              <a:rPr lang="sv-SE" dirty="0"/>
              <a:t> av flerbostadshus</a:t>
            </a:r>
          </a:p>
        </p:txBody>
      </p:sp>
      <p:pic>
        <p:nvPicPr>
          <p:cNvPr id="5" name="Bildobjekt 4">
            <a:extLst>
              <a:ext uri="{FF2B5EF4-FFF2-40B4-BE49-F238E27FC236}">
                <a16:creationId xmlns:a16="http://schemas.microsoft.com/office/drawing/2014/main" id="{28966F76-99D0-ABAD-7130-BBC807F3F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771" y="0"/>
            <a:ext cx="4831545" cy="6858000"/>
          </a:xfrm>
          <a:prstGeom prst="rect">
            <a:avLst/>
          </a:prstGeom>
        </p:spPr>
      </p:pic>
      <p:pic>
        <p:nvPicPr>
          <p:cNvPr id="8" name="Platshållare för innehåll 4">
            <a:extLst>
              <a:ext uri="{FF2B5EF4-FFF2-40B4-BE49-F238E27FC236}">
                <a16:creationId xmlns:a16="http://schemas.microsoft.com/office/drawing/2014/main" id="{3BD45A59-4FC6-6E79-49CB-2CE772C4424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59504" b="54893"/>
          <a:stretch/>
        </p:blipFill>
        <p:spPr>
          <a:xfrm>
            <a:off x="4096817" y="735769"/>
            <a:ext cx="7174452" cy="4497972"/>
          </a:xfrm>
        </p:spPr>
      </p:pic>
    </p:spTree>
    <p:extLst>
      <p:ext uri="{BB962C8B-B14F-4D97-AF65-F5344CB8AC3E}">
        <p14:creationId xmlns:p14="http://schemas.microsoft.com/office/powerpoint/2010/main" val="35634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D0A4C-B8E7-5ACD-1A13-32D14348B743}"/>
              </a:ext>
            </a:extLst>
          </p:cNvPr>
          <p:cNvSpPr>
            <a:spLocks noGrp="1"/>
          </p:cNvSpPr>
          <p:nvPr>
            <p:ph type="title"/>
          </p:nvPr>
        </p:nvSpPr>
        <p:spPr>
          <a:xfrm>
            <a:off x="352777" y="1946538"/>
            <a:ext cx="11486445" cy="741185"/>
          </a:xfrm>
        </p:spPr>
        <p:txBody>
          <a:bodyPr>
            <a:normAutofit/>
          </a:bodyPr>
          <a:lstStyle/>
          <a:p>
            <a:r>
              <a:rPr lang="sv-SE" dirty="0"/>
              <a:t>Allt tas tillvara av trädet</a:t>
            </a:r>
          </a:p>
        </p:txBody>
      </p:sp>
      <p:sp>
        <p:nvSpPr>
          <p:cNvPr id="3" name="Platshållare för innehåll 2">
            <a:extLst>
              <a:ext uri="{FF2B5EF4-FFF2-40B4-BE49-F238E27FC236}">
                <a16:creationId xmlns:a16="http://schemas.microsoft.com/office/drawing/2014/main" id="{48E634FA-1E69-AB8E-1229-E75788BC791B}"/>
              </a:ext>
            </a:extLst>
          </p:cNvPr>
          <p:cNvSpPr>
            <a:spLocks noGrp="1"/>
          </p:cNvSpPr>
          <p:nvPr>
            <p:ph idx="1"/>
          </p:nvPr>
        </p:nvSpPr>
        <p:spPr>
          <a:xfrm>
            <a:off x="352777" y="2999611"/>
            <a:ext cx="5280379" cy="2980268"/>
          </a:xfrm>
        </p:spPr>
        <p:txBody>
          <a:bodyPr>
            <a:normAutofit/>
          </a:bodyPr>
          <a:lstStyle/>
          <a:p>
            <a:pPr marL="0" indent="0">
              <a:buNone/>
            </a:pPr>
            <a:r>
              <a:rPr lang="sv-SE" b="0" dirty="0"/>
              <a:t>När vi i Sverige tar ner träd för byggmaterial passar vi på att göra andra klimatsmarta produkter av trädets toppar och grenar. Vi använder faktiskt hela trädet – inget slängs!</a:t>
            </a:r>
          </a:p>
          <a:p>
            <a:pPr marL="0" indent="0">
              <a:buNone/>
            </a:pPr>
            <a:r>
              <a:rPr lang="sv-SE" dirty="0"/>
              <a:t>Skogsföretaget Södra har räknat ut </a:t>
            </a:r>
            <a:r>
              <a:rPr lang="sv-SE" b="0" dirty="0"/>
              <a:t>hur mycket andra träbaserade produkter vi kan producera av det spill som blir när man bygger ett åttavåningshus.</a:t>
            </a:r>
          </a:p>
        </p:txBody>
      </p:sp>
      <p:pic>
        <p:nvPicPr>
          <p:cNvPr id="5" name="Bildobjekt 4">
            <a:extLst>
              <a:ext uri="{FF2B5EF4-FFF2-40B4-BE49-F238E27FC236}">
                <a16:creationId xmlns:a16="http://schemas.microsoft.com/office/drawing/2014/main" id="{4319AC11-D117-0BB1-DFB6-4D6C1BB45F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7602" y="2065867"/>
            <a:ext cx="2018324" cy="3757515"/>
          </a:xfrm>
          <a:prstGeom prst="rect">
            <a:avLst/>
          </a:prstGeom>
        </p:spPr>
      </p:pic>
      <p:pic>
        <p:nvPicPr>
          <p:cNvPr id="6" name="Bildobjekt 5">
            <a:extLst>
              <a:ext uri="{FF2B5EF4-FFF2-40B4-BE49-F238E27FC236}">
                <a16:creationId xmlns:a16="http://schemas.microsoft.com/office/drawing/2014/main" id="{E2F37849-8BF7-EEF0-31EC-32BAFF8EC1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5417" y="4922624"/>
            <a:ext cx="4810195" cy="930115"/>
          </a:xfrm>
          <a:prstGeom prst="rect">
            <a:avLst/>
          </a:prstGeom>
        </p:spPr>
      </p:pic>
      <p:pic>
        <p:nvPicPr>
          <p:cNvPr id="7" name="Bildobjekt 6">
            <a:extLst>
              <a:ext uri="{FF2B5EF4-FFF2-40B4-BE49-F238E27FC236}">
                <a16:creationId xmlns:a16="http://schemas.microsoft.com/office/drawing/2014/main" id="{D7988DE2-E4D4-7745-0CDA-1D644A307D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15440" y="862726"/>
            <a:ext cx="1540193" cy="1223761"/>
          </a:xfrm>
          <a:prstGeom prst="rect">
            <a:avLst/>
          </a:prstGeom>
        </p:spPr>
      </p:pic>
      <p:sp>
        <p:nvSpPr>
          <p:cNvPr id="9" name="textruta 8">
            <a:extLst>
              <a:ext uri="{FF2B5EF4-FFF2-40B4-BE49-F238E27FC236}">
                <a16:creationId xmlns:a16="http://schemas.microsoft.com/office/drawing/2014/main" id="{CFA9E2F3-6CB2-15B4-F8ED-BBC5D0C83E1C}"/>
              </a:ext>
            </a:extLst>
          </p:cNvPr>
          <p:cNvSpPr txBox="1"/>
          <p:nvPr/>
        </p:nvSpPr>
        <p:spPr>
          <a:xfrm>
            <a:off x="8185249" y="3737680"/>
            <a:ext cx="2672647" cy="954300"/>
          </a:xfrm>
          <a:prstGeom prst="rect">
            <a:avLst/>
          </a:prstGeom>
          <a:noFill/>
        </p:spPr>
        <p:txBody>
          <a:bodyPr wrap="square">
            <a:spAutoFit/>
          </a:bodyPr>
          <a:lstStyle/>
          <a:p>
            <a:r>
              <a:rPr lang="sv-SE" sz="1867" dirty="0">
                <a:latin typeface="Century Gothic" panose="020B0502020202020204" pitchFamily="34" charset="0"/>
              </a:rPr>
              <a:t>För att bygga huset krävs 2000 m</a:t>
            </a:r>
            <a:r>
              <a:rPr lang="sv-SE" sz="1867" baseline="30000" dirty="0">
                <a:latin typeface="Century Gothic" panose="020B0502020202020204" pitchFamily="34" charset="0"/>
              </a:rPr>
              <a:t>3</a:t>
            </a:r>
            <a:r>
              <a:rPr lang="sv-SE" sz="1867" dirty="0">
                <a:latin typeface="Century Gothic" panose="020B0502020202020204" pitchFamily="34" charset="0"/>
              </a:rPr>
              <a:t> sågade trävaror. </a:t>
            </a:r>
          </a:p>
        </p:txBody>
      </p:sp>
    </p:spTree>
    <p:extLst>
      <p:ext uri="{BB962C8B-B14F-4D97-AF65-F5344CB8AC3E}">
        <p14:creationId xmlns:p14="http://schemas.microsoft.com/office/powerpoint/2010/main" val="100315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ADB9D7-7DF8-7E6D-250D-8146CFDDBF86}"/>
              </a:ext>
            </a:extLst>
          </p:cNvPr>
          <p:cNvSpPr>
            <a:spLocks noGrp="1"/>
          </p:cNvSpPr>
          <p:nvPr>
            <p:ph type="title"/>
          </p:nvPr>
        </p:nvSpPr>
        <p:spPr>
          <a:xfrm>
            <a:off x="5556902" y="-113174"/>
            <a:ext cx="5806853" cy="1444712"/>
          </a:xfrm>
        </p:spPr>
        <p:txBody>
          <a:bodyPr>
            <a:normAutofit/>
          </a:bodyPr>
          <a:lstStyle/>
          <a:p>
            <a:r>
              <a:rPr lang="sv-SE" dirty="0"/>
              <a:t>För de ca 128 personer som bor i huset räcker spillet till:</a:t>
            </a:r>
          </a:p>
        </p:txBody>
      </p:sp>
      <p:pic>
        <p:nvPicPr>
          <p:cNvPr id="5" name="Platshållare för innehåll 4">
            <a:extLst>
              <a:ext uri="{FF2B5EF4-FFF2-40B4-BE49-F238E27FC236}">
                <a16:creationId xmlns:a16="http://schemas.microsoft.com/office/drawing/2014/main" id="{5B2B8E4C-40A4-125D-6A09-C1AB62E01BE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52776" y="365123"/>
            <a:ext cx="4566811" cy="3356300"/>
          </a:xfrm>
        </p:spPr>
      </p:pic>
      <p:grpSp>
        <p:nvGrpSpPr>
          <p:cNvPr id="6" name="Grupp 5">
            <a:extLst>
              <a:ext uri="{FF2B5EF4-FFF2-40B4-BE49-F238E27FC236}">
                <a16:creationId xmlns:a16="http://schemas.microsoft.com/office/drawing/2014/main" id="{D38D3565-816F-BC37-A23D-A545098CA37F}"/>
              </a:ext>
            </a:extLst>
          </p:cNvPr>
          <p:cNvGrpSpPr/>
          <p:nvPr/>
        </p:nvGrpSpPr>
        <p:grpSpPr>
          <a:xfrm>
            <a:off x="5487189" y="1067128"/>
            <a:ext cx="5601303" cy="4556533"/>
            <a:chOff x="264583" y="617418"/>
            <a:chExt cx="4355140" cy="3542808"/>
          </a:xfrm>
        </p:grpSpPr>
        <p:pic>
          <p:nvPicPr>
            <p:cNvPr id="7" name="Platshållare för innehåll 4">
              <a:extLst>
                <a:ext uri="{FF2B5EF4-FFF2-40B4-BE49-F238E27FC236}">
                  <a16:creationId xmlns:a16="http://schemas.microsoft.com/office/drawing/2014/main" id="{AA8E6E79-7E2D-3643-6A63-ED7835CDD5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583" y="1028587"/>
              <a:ext cx="3920067" cy="3131639"/>
            </a:xfrm>
            <a:prstGeom prst="rect">
              <a:avLst/>
            </a:prstGeom>
          </p:spPr>
        </p:pic>
        <p:pic>
          <p:nvPicPr>
            <p:cNvPr id="4" name="Bildobjekt 3">
              <a:extLst>
                <a:ext uri="{FF2B5EF4-FFF2-40B4-BE49-F238E27FC236}">
                  <a16:creationId xmlns:a16="http://schemas.microsoft.com/office/drawing/2014/main" id="{1EFA56D0-1DB0-32FB-248B-4D2BA57AC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6267" y="617418"/>
              <a:ext cx="2043456" cy="2043456"/>
            </a:xfrm>
            <a:prstGeom prst="rect">
              <a:avLst/>
            </a:prstGeom>
          </p:spPr>
        </p:pic>
      </p:grpSp>
      <p:pic>
        <p:nvPicPr>
          <p:cNvPr id="8" name="Platshållare för innehåll 4">
            <a:extLst>
              <a:ext uri="{FF2B5EF4-FFF2-40B4-BE49-F238E27FC236}">
                <a16:creationId xmlns:a16="http://schemas.microsoft.com/office/drawing/2014/main" id="{469AD0E5-5FA6-B97D-0BC5-19CF0FB2B2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2024" y="3535881"/>
            <a:ext cx="4566811" cy="1565836"/>
          </a:xfrm>
          <a:prstGeom prst="rect">
            <a:avLst/>
          </a:prstGeom>
        </p:spPr>
      </p:pic>
      <p:pic>
        <p:nvPicPr>
          <p:cNvPr id="9" name="Platshållare för innehåll 4">
            <a:extLst>
              <a:ext uri="{FF2B5EF4-FFF2-40B4-BE49-F238E27FC236}">
                <a16:creationId xmlns:a16="http://schemas.microsoft.com/office/drawing/2014/main" id="{2748F875-3C2C-7D5C-28AC-C44D2EDAF0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2025" y="5101717"/>
            <a:ext cx="644756" cy="521945"/>
          </a:xfrm>
          <a:prstGeom prst="rect">
            <a:avLst/>
          </a:prstGeom>
        </p:spPr>
      </p:pic>
    </p:spTree>
    <p:extLst>
      <p:ext uri="{BB962C8B-B14F-4D97-AF65-F5344CB8AC3E}">
        <p14:creationId xmlns:p14="http://schemas.microsoft.com/office/powerpoint/2010/main" val="224269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AC3E8F-3F01-82DF-DEF9-C4C077FF76FA}"/>
              </a:ext>
            </a:extLst>
          </p:cNvPr>
          <p:cNvSpPr>
            <a:spLocks noGrp="1"/>
          </p:cNvSpPr>
          <p:nvPr>
            <p:ph type="title"/>
          </p:nvPr>
        </p:nvSpPr>
        <p:spPr>
          <a:xfrm>
            <a:off x="587375" y="-83066"/>
            <a:ext cx="11017250" cy="863600"/>
          </a:xfrm>
        </p:spPr>
        <p:txBody>
          <a:bodyPr/>
          <a:lstStyle/>
          <a:p>
            <a:r>
              <a:rPr lang="sv-SE" dirty="0"/>
              <a:t>Energi</a:t>
            </a:r>
          </a:p>
        </p:txBody>
      </p:sp>
      <p:sp>
        <p:nvSpPr>
          <p:cNvPr id="3" name="Platshållare för innehåll 2">
            <a:extLst>
              <a:ext uri="{FF2B5EF4-FFF2-40B4-BE49-F238E27FC236}">
                <a16:creationId xmlns:a16="http://schemas.microsoft.com/office/drawing/2014/main" id="{531C244B-5C24-813D-44A0-01DB62E52388}"/>
              </a:ext>
            </a:extLst>
          </p:cNvPr>
          <p:cNvSpPr>
            <a:spLocks noGrp="1"/>
          </p:cNvSpPr>
          <p:nvPr>
            <p:ph idx="1"/>
          </p:nvPr>
        </p:nvSpPr>
        <p:spPr>
          <a:xfrm>
            <a:off x="1504534" y="1106311"/>
            <a:ext cx="9182932" cy="959557"/>
          </a:xfrm>
        </p:spPr>
        <p:txBody>
          <a:bodyPr/>
          <a:lstStyle/>
          <a:p>
            <a:pPr marL="0" indent="0">
              <a:buNone/>
            </a:pPr>
            <a:r>
              <a:rPr lang="sv-SE" b="0" dirty="0"/>
              <a:t>Skogsindustrin är en energiintensiv bransch, både el och värme förbrukas i hög omfattning. Samtidigt är skogsindustrin Sveriges största tillverkare av bioenergi.</a:t>
            </a:r>
          </a:p>
        </p:txBody>
      </p:sp>
      <p:grpSp>
        <p:nvGrpSpPr>
          <p:cNvPr id="7" name="Grupp 6">
            <a:extLst>
              <a:ext uri="{FF2B5EF4-FFF2-40B4-BE49-F238E27FC236}">
                <a16:creationId xmlns:a16="http://schemas.microsoft.com/office/drawing/2014/main" id="{59E3E609-BBBA-5706-DF4F-66483AEF68B5}"/>
              </a:ext>
            </a:extLst>
          </p:cNvPr>
          <p:cNvGrpSpPr/>
          <p:nvPr/>
        </p:nvGrpSpPr>
        <p:grpSpPr>
          <a:xfrm>
            <a:off x="352778" y="2728640"/>
            <a:ext cx="11350681" cy="3141585"/>
            <a:chOff x="264583" y="1625773"/>
            <a:chExt cx="7035799" cy="1947333"/>
          </a:xfrm>
        </p:grpSpPr>
        <p:pic>
          <p:nvPicPr>
            <p:cNvPr id="5" name="Bildobjekt 4">
              <a:extLst>
                <a:ext uri="{FF2B5EF4-FFF2-40B4-BE49-F238E27FC236}">
                  <a16:creationId xmlns:a16="http://schemas.microsoft.com/office/drawing/2014/main" id="{EFC77675-3220-A2FB-9868-580F049492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583" y="1625773"/>
              <a:ext cx="3378200" cy="1947333"/>
            </a:xfrm>
            <a:prstGeom prst="rect">
              <a:avLst/>
            </a:prstGeom>
          </p:spPr>
        </p:pic>
        <p:pic>
          <p:nvPicPr>
            <p:cNvPr id="6" name="Bildobjekt 5">
              <a:extLst>
                <a:ext uri="{FF2B5EF4-FFF2-40B4-BE49-F238E27FC236}">
                  <a16:creationId xmlns:a16="http://schemas.microsoft.com/office/drawing/2014/main" id="{D703DC8D-02FF-BCE1-6CD0-C817CA47D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22182" y="1638300"/>
              <a:ext cx="3378200" cy="594788"/>
            </a:xfrm>
            <a:prstGeom prst="rect">
              <a:avLst/>
            </a:prstGeom>
          </p:spPr>
        </p:pic>
      </p:grpSp>
      <p:sp>
        <p:nvSpPr>
          <p:cNvPr id="9" name="textruta 8">
            <a:extLst>
              <a:ext uri="{FF2B5EF4-FFF2-40B4-BE49-F238E27FC236}">
                <a16:creationId xmlns:a16="http://schemas.microsoft.com/office/drawing/2014/main" id="{C5537C41-3FEA-48BB-95AE-D376E9BD8F17}"/>
              </a:ext>
            </a:extLst>
          </p:cNvPr>
          <p:cNvSpPr txBox="1"/>
          <p:nvPr/>
        </p:nvSpPr>
        <p:spPr>
          <a:xfrm>
            <a:off x="375356" y="2043417"/>
            <a:ext cx="6096000" cy="379656"/>
          </a:xfrm>
          <a:prstGeom prst="rect">
            <a:avLst/>
          </a:prstGeom>
          <a:noFill/>
        </p:spPr>
        <p:txBody>
          <a:bodyPr wrap="square">
            <a:spAutoFit/>
          </a:bodyPr>
          <a:lstStyle/>
          <a:p>
            <a:r>
              <a:rPr lang="sv-SE" sz="1867" b="1" u="sng" dirty="0">
                <a:latin typeface="Century Gothic" panose="020B0502020202020204" pitchFamily="34" charset="0"/>
              </a:rPr>
              <a:t>Bränsleförbrukning i skogsindustrin</a:t>
            </a:r>
            <a:endParaRPr lang="sv-SE" sz="1867" b="1" dirty="0">
              <a:latin typeface="Century Gothic" panose="020B0502020202020204" pitchFamily="34" charset="0"/>
            </a:endParaRPr>
          </a:p>
        </p:txBody>
      </p:sp>
      <p:sp>
        <p:nvSpPr>
          <p:cNvPr id="10" name="textruta 9">
            <a:extLst>
              <a:ext uri="{FF2B5EF4-FFF2-40B4-BE49-F238E27FC236}">
                <a16:creationId xmlns:a16="http://schemas.microsoft.com/office/drawing/2014/main" id="{A0ABED32-379C-47DD-D10B-5AFE3EE88944}"/>
              </a:ext>
            </a:extLst>
          </p:cNvPr>
          <p:cNvSpPr txBox="1"/>
          <p:nvPr/>
        </p:nvSpPr>
        <p:spPr>
          <a:xfrm>
            <a:off x="7605890" y="4412688"/>
            <a:ext cx="4233333" cy="830997"/>
          </a:xfrm>
          <a:prstGeom prst="rect">
            <a:avLst/>
          </a:prstGeom>
          <a:noFill/>
        </p:spPr>
        <p:txBody>
          <a:bodyPr wrap="square">
            <a:spAutoFit/>
          </a:bodyPr>
          <a:lstStyle/>
          <a:p>
            <a:r>
              <a:rPr lang="sv-SE" sz="1600" dirty="0">
                <a:latin typeface="Century Gothic" panose="020B0502020202020204" pitchFamily="34" charset="0"/>
              </a:rPr>
              <a:t>21 TWh el per år förbrukar skogsindustrin – det är 15 % av Sveriges totala </a:t>
            </a:r>
            <a:br>
              <a:rPr lang="sv-SE" sz="1600" dirty="0">
                <a:latin typeface="Century Gothic" panose="020B0502020202020204" pitchFamily="34" charset="0"/>
              </a:rPr>
            </a:br>
            <a:r>
              <a:rPr lang="sv-SE" sz="1600" dirty="0">
                <a:latin typeface="Century Gothic" panose="020B0502020202020204" pitchFamily="34" charset="0"/>
              </a:rPr>
              <a:t>elanvändning.</a:t>
            </a:r>
          </a:p>
        </p:txBody>
      </p:sp>
      <p:pic>
        <p:nvPicPr>
          <p:cNvPr id="11" name="Bildobjekt 10">
            <a:extLst>
              <a:ext uri="{FF2B5EF4-FFF2-40B4-BE49-F238E27FC236}">
                <a16:creationId xmlns:a16="http://schemas.microsoft.com/office/drawing/2014/main" id="{D0AD3512-415B-B1AC-1B11-52FA1046B8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53493" y="4091855"/>
            <a:ext cx="1332641" cy="1300596"/>
          </a:xfrm>
          <a:prstGeom prst="rect">
            <a:avLst/>
          </a:prstGeom>
        </p:spPr>
      </p:pic>
      <p:pic>
        <p:nvPicPr>
          <p:cNvPr id="12" name="Bildobjekt 11">
            <a:extLst>
              <a:ext uri="{FF2B5EF4-FFF2-40B4-BE49-F238E27FC236}">
                <a16:creationId xmlns:a16="http://schemas.microsoft.com/office/drawing/2014/main" id="{F87E84F7-C90C-0D85-CDB0-4C60D09D13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356" y="830726"/>
            <a:ext cx="914576" cy="1002312"/>
          </a:xfrm>
          <a:prstGeom prst="rect">
            <a:avLst/>
          </a:prstGeom>
        </p:spPr>
      </p:pic>
    </p:spTree>
    <p:extLst>
      <p:ext uri="{BB962C8B-B14F-4D97-AF65-F5344CB8AC3E}">
        <p14:creationId xmlns:p14="http://schemas.microsoft.com/office/powerpoint/2010/main" val="77253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159AA6C1-27DE-FE24-376D-B0175E2BA2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424" y="510239"/>
            <a:ext cx="10515601" cy="5918725"/>
          </a:xfrm>
          <a:prstGeom prst="rect">
            <a:avLst/>
          </a:prstGeom>
        </p:spPr>
      </p:pic>
      <p:sp>
        <p:nvSpPr>
          <p:cNvPr id="2" name="Rubrik 1">
            <a:extLst>
              <a:ext uri="{FF2B5EF4-FFF2-40B4-BE49-F238E27FC236}">
                <a16:creationId xmlns:a16="http://schemas.microsoft.com/office/drawing/2014/main" id="{CE4F066E-F154-8174-4217-4127A16B1CA1}"/>
              </a:ext>
            </a:extLst>
          </p:cNvPr>
          <p:cNvSpPr>
            <a:spLocks noGrp="1"/>
          </p:cNvSpPr>
          <p:nvPr>
            <p:ph type="title"/>
          </p:nvPr>
        </p:nvSpPr>
        <p:spPr>
          <a:xfrm>
            <a:off x="352778" y="365125"/>
            <a:ext cx="11486445" cy="741185"/>
          </a:xfrm>
        </p:spPr>
        <p:txBody>
          <a:bodyPr/>
          <a:lstStyle/>
          <a:p>
            <a:r>
              <a:rPr lang="sv-SE" dirty="0"/>
              <a:t>Skogens klimatnytta</a:t>
            </a:r>
          </a:p>
        </p:txBody>
      </p:sp>
      <p:sp>
        <p:nvSpPr>
          <p:cNvPr id="10" name="textruta 9">
            <a:extLst>
              <a:ext uri="{FF2B5EF4-FFF2-40B4-BE49-F238E27FC236}">
                <a16:creationId xmlns:a16="http://schemas.microsoft.com/office/drawing/2014/main" id="{B505F245-E32F-45AB-E711-3876FAAE3A41}"/>
              </a:ext>
            </a:extLst>
          </p:cNvPr>
          <p:cNvSpPr txBox="1"/>
          <p:nvPr/>
        </p:nvSpPr>
        <p:spPr>
          <a:xfrm>
            <a:off x="4555525" y="2541607"/>
            <a:ext cx="1205024" cy="338554"/>
          </a:xfrm>
          <a:prstGeom prst="rect">
            <a:avLst/>
          </a:prstGeom>
          <a:noFill/>
        </p:spPr>
        <p:txBody>
          <a:bodyPr wrap="square" rtlCol="0">
            <a:spAutoFit/>
          </a:bodyPr>
          <a:lstStyle/>
          <a:p>
            <a:r>
              <a:rPr lang="sv-SE" sz="1600" dirty="0">
                <a:latin typeface="Century Gothic" panose="020B0502020202020204" pitchFamily="34" charset="0"/>
              </a:rPr>
              <a:t>Bioenergi</a:t>
            </a:r>
          </a:p>
        </p:txBody>
      </p:sp>
      <p:sp>
        <p:nvSpPr>
          <p:cNvPr id="11" name="textruta 10">
            <a:extLst>
              <a:ext uri="{FF2B5EF4-FFF2-40B4-BE49-F238E27FC236}">
                <a16:creationId xmlns:a16="http://schemas.microsoft.com/office/drawing/2014/main" id="{375E9C01-63F4-43D9-D8AC-7319C021DA27}"/>
              </a:ext>
            </a:extLst>
          </p:cNvPr>
          <p:cNvSpPr txBox="1"/>
          <p:nvPr/>
        </p:nvSpPr>
        <p:spPr>
          <a:xfrm>
            <a:off x="2586732" y="3020982"/>
            <a:ext cx="1205024" cy="338554"/>
          </a:xfrm>
          <a:prstGeom prst="rect">
            <a:avLst/>
          </a:prstGeom>
          <a:noFill/>
        </p:spPr>
        <p:txBody>
          <a:bodyPr wrap="square" rtlCol="0">
            <a:spAutoFit/>
          </a:bodyPr>
          <a:lstStyle/>
          <a:p>
            <a:r>
              <a:rPr lang="sv-SE" sz="1600" dirty="0">
                <a:latin typeface="Century Gothic" panose="020B0502020202020204" pitchFamily="34" charset="0"/>
              </a:rPr>
              <a:t>Koldioxid</a:t>
            </a:r>
          </a:p>
        </p:txBody>
      </p:sp>
      <p:sp>
        <p:nvSpPr>
          <p:cNvPr id="12" name="textruta 11">
            <a:extLst>
              <a:ext uri="{FF2B5EF4-FFF2-40B4-BE49-F238E27FC236}">
                <a16:creationId xmlns:a16="http://schemas.microsoft.com/office/drawing/2014/main" id="{1E999AF6-4550-7838-D34E-1B7FB812FBEF}"/>
              </a:ext>
            </a:extLst>
          </p:cNvPr>
          <p:cNvSpPr txBox="1"/>
          <p:nvPr/>
        </p:nvSpPr>
        <p:spPr>
          <a:xfrm>
            <a:off x="2685969" y="5087547"/>
            <a:ext cx="1205024" cy="338554"/>
          </a:xfrm>
          <a:prstGeom prst="rect">
            <a:avLst/>
          </a:prstGeom>
          <a:noFill/>
        </p:spPr>
        <p:txBody>
          <a:bodyPr wrap="square" rtlCol="0">
            <a:spAutoFit/>
          </a:bodyPr>
          <a:lstStyle/>
          <a:p>
            <a:r>
              <a:rPr lang="sv-SE" sz="1600" dirty="0">
                <a:latin typeface="Century Gothic" panose="020B0502020202020204" pitchFamily="34" charset="0"/>
              </a:rPr>
              <a:t>Skog</a:t>
            </a:r>
          </a:p>
        </p:txBody>
      </p:sp>
      <p:sp>
        <p:nvSpPr>
          <p:cNvPr id="13" name="textruta 12">
            <a:extLst>
              <a:ext uri="{FF2B5EF4-FFF2-40B4-BE49-F238E27FC236}">
                <a16:creationId xmlns:a16="http://schemas.microsoft.com/office/drawing/2014/main" id="{A44D3B1F-014D-3520-51D7-1C108F2A4BD7}"/>
              </a:ext>
            </a:extLst>
          </p:cNvPr>
          <p:cNvSpPr txBox="1"/>
          <p:nvPr/>
        </p:nvSpPr>
        <p:spPr>
          <a:xfrm>
            <a:off x="4515358" y="5471057"/>
            <a:ext cx="1313713" cy="338554"/>
          </a:xfrm>
          <a:prstGeom prst="rect">
            <a:avLst/>
          </a:prstGeom>
          <a:noFill/>
        </p:spPr>
        <p:txBody>
          <a:bodyPr wrap="square" rtlCol="0">
            <a:spAutoFit/>
          </a:bodyPr>
          <a:lstStyle/>
          <a:p>
            <a:r>
              <a:rPr lang="sv-SE" sz="1600" dirty="0">
                <a:latin typeface="Century Gothic" panose="020B0502020202020204" pitchFamily="34" charset="0"/>
              </a:rPr>
              <a:t>Produktion</a:t>
            </a:r>
          </a:p>
        </p:txBody>
      </p:sp>
      <p:sp>
        <p:nvSpPr>
          <p:cNvPr id="14" name="textruta 13">
            <a:extLst>
              <a:ext uri="{FF2B5EF4-FFF2-40B4-BE49-F238E27FC236}">
                <a16:creationId xmlns:a16="http://schemas.microsoft.com/office/drawing/2014/main" id="{E44B5B3B-CCAC-672D-B04B-CE996CC87DD7}"/>
              </a:ext>
            </a:extLst>
          </p:cNvPr>
          <p:cNvSpPr txBox="1"/>
          <p:nvPr/>
        </p:nvSpPr>
        <p:spPr>
          <a:xfrm>
            <a:off x="7535007" y="990249"/>
            <a:ext cx="1355651" cy="338554"/>
          </a:xfrm>
          <a:prstGeom prst="rect">
            <a:avLst/>
          </a:prstGeom>
          <a:noFill/>
        </p:spPr>
        <p:txBody>
          <a:bodyPr wrap="square" rtlCol="0">
            <a:spAutoFit/>
          </a:bodyPr>
          <a:lstStyle/>
          <a:p>
            <a:r>
              <a:rPr lang="sv-SE" sz="1600" dirty="0">
                <a:latin typeface="Century Gothic" panose="020B0502020202020204" pitchFamily="34" charset="0"/>
              </a:rPr>
              <a:t>Innovation</a:t>
            </a:r>
          </a:p>
        </p:txBody>
      </p:sp>
      <p:sp>
        <p:nvSpPr>
          <p:cNvPr id="15" name="textruta 14">
            <a:extLst>
              <a:ext uri="{FF2B5EF4-FFF2-40B4-BE49-F238E27FC236}">
                <a16:creationId xmlns:a16="http://schemas.microsoft.com/office/drawing/2014/main" id="{C34E52C7-2310-C908-B08A-C042E3EDDA8C}"/>
              </a:ext>
            </a:extLst>
          </p:cNvPr>
          <p:cNvSpPr txBox="1"/>
          <p:nvPr/>
        </p:nvSpPr>
        <p:spPr>
          <a:xfrm>
            <a:off x="7638969" y="4162637"/>
            <a:ext cx="1492692" cy="338554"/>
          </a:xfrm>
          <a:prstGeom prst="rect">
            <a:avLst/>
          </a:prstGeom>
          <a:noFill/>
        </p:spPr>
        <p:txBody>
          <a:bodyPr wrap="square" rtlCol="0">
            <a:spAutoFit/>
          </a:bodyPr>
          <a:lstStyle/>
          <a:p>
            <a:r>
              <a:rPr lang="sv-SE" sz="1600" dirty="0">
                <a:latin typeface="Century Gothic" panose="020B0502020202020204" pitchFamily="34" charset="0"/>
              </a:rPr>
              <a:t>Återvinning</a:t>
            </a:r>
          </a:p>
        </p:txBody>
      </p:sp>
    </p:spTree>
    <p:extLst>
      <p:ext uri="{BB962C8B-B14F-4D97-AF65-F5344CB8AC3E}">
        <p14:creationId xmlns:p14="http://schemas.microsoft.com/office/powerpoint/2010/main" val="1678260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AC3E8F-3F01-82DF-DEF9-C4C077FF76FA}"/>
              </a:ext>
            </a:extLst>
          </p:cNvPr>
          <p:cNvSpPr>
            <a:spLocks noGrp="1"/>
          </p:cNvSpPr>
          <p:nvPr>
            <p:ph type="title"/>
          </p:nvPr>
        </p:nvSpPr>
        <p:spPr>
          <a:xfrm>
            <a:off x="587375" y="-864"/>
            <a:ext cx="11017250" cy="863600"/>
          </a:xfrm>
        </p:spPr>
        <p:txBody>
          <a:bodyPr/>
          <a:lstStyle/>
          <a:p>
            <a:r>
              <a:rPr lang="sv-SE" dirty="0"/>
              <a:t>Energi</a:t>
            </a:r>
          </a:p>
        </p:txBody>
      </p:sp>
      <p:sp>
        <p:nvSpPr>
          <p:cNvPr id="3" name="Platshållare för innehåll 2">
            <a:extLst>
              <a:ext uri="{FF2B5EF4-FFF2-40B4-BE49-F238E27FC236}">
                <a16:creationId xmlns:a16="http://schemas.microsoft.com/office/drawing/2014/main" id="{531C244B-5C24-813D-44A0-01DB62E52388}"/>
              </a:ext>
            </a:extLst>
          </p:cNvPr>
          <p:cNvSpPr>
            <a:spLocks noGrp="1"/>
          </p:cNvSpPr>
          <p:nvPr>
            <p:ph idx="1"/>
          </p:nvPr>
        </p:nvSpPr>
        <p:spPr>
          <a:xfrm>
            <a:off x="1371635" y="1146628"/>
            <a:ext cx="9274594" cy="959557"/>
          </a:xfrm>
        </p:spPr>
        <p:txBody>
          <a:bodyPr/>
          <a:lstStyle/>
          <a:p>
            <a:pPr marL="0" indent="0">
              <a:buNone/>
            </a:pPr>
            <a:r>
              <a:rPr lang="sv-SE" b="0" dirty="0"/>
              <a:t>Skogsindustrin är en energiintensiv bransch, både el och värme förbrukas i hög omfattning. Samtidigt är skogsindustrin Sveriges största tillverkare av bioenergi.</a:t>
            </a:r>
          </a:p>
        </p:txBody>
      </p:sp>
      <p:sp>
        <p:nvSpPr>
          <p:cNvPr id="9" name="textruta 8">
            <a:extLst>
              <a:ext uri="{FF2B5EF4-FFF2-40B4-BE49-F238E27FC236}">
                <a16:creationId xmlns:a16="http://schemas.microsoft.com/office/drawing/2014/main" id="{C5537C41-3FEA-48BB-95AE-D376E9BD8F17}"/>
              </a:ext>
            </a:extLst>
          </p:cNvPr>
          <p:cNvSpPr txBox="1"/>
          <p:nvPr/>
        </p:nvSpPr>
        <p:spPr>
          <a:xfrm>
            <a:off x="375356" y="2043417"/>
            <a:ext cx="6096000" cy="379656"/>
          </a:xfrm>
          <a:prstGeom prst="rect">
            <a:avLst/>
          </a:prstGeom>
          <a:noFill/>
        </p:spPr>
        <p:txBody>
          <a:bodyPr wrap="square">
            <a:spAutoFit/>
          </a:bodyPr>
          <a:lstStyle/>
          <a:p>
            <a:r>
              <a:rPr lang="sv-SE" sz="1867" b="1" u="sng" dirty="0">
                <a:latin typeface="Century Gothic" panose="020B0502020202020204" pitchFamily="34" charset="0"/>
              </a:rPr>
              <a:t>Bioenergi från skogen</a:t>
            </a:r>
            <a:endParaRPr lang="sv-SE" sz="1867" b="1" dirty="0">
              <a:latin typeface="Century Gothic" panose="020B0502020202020204" pitchFamily="34" charset="0"/>
            </a:endParaRPr>
          </a:p>
        </p:txBody>
      </p:sp>
      <p:pic>
        <p:nvPicPr>
          <p:cNvPr id="8" name="Bildobjekt 7">
            <a:extLst>
              <a:ext uri="{FF2B5EF4-FFF2-40B4-BE49-F238E27FC236}">
                <a16:creationId xmlns:a16="http://schemas.microsoft.com/office/drawing/2014/main" id="{4F67706F-DD71-0975-15B3-CC6ABBAB35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2512683"/>
            <a:ext cx="5271248" cy="3892653"/>
          </a:xfrm>
          <a:prstGeom prst="rect">
            <a:avLst/>
          </a:prstGeom>
        </p:spPr>
      </p:pic>
      <p:sp>
        <p:nvSpPr>
          <p:cNvPr id="12" name="textruta 11">
            <a:extLst>
              <a:ext uri="{FF2B5EF4-FFF2-40B4-BE49-F238E27FC236}">
                <a16:creationId xmlns:a16="http://schemas.microsoft.com/office/drawing/2014/main" id="{C6ACBBF0-55EF-A783-BF52-DFC77F2F7B4A}"/>
              </a:ext>
            </a:extLst>
          </p:cNvPr>
          <p:cNvSpPr txBox="1"/>
          <p:nvPr/>
        </p:nvSpPr>
        <p:spPr>
          <a:xfrm>
            <a:off x="7319018" y="2840380"/>
            <a:ext cx="4233333" cy="830997"/>
          </a:xfrm>
          <a:prstGeom prst="rect">
            <a:avLst/>
          </a:prstGeom>
          <a:noFill/>
        </p:spPr>
        <p:txBody>
          <a:bodyPr wrap="square">
            <a:spAutoFit/>
          </a:bodyPr>
          <a:lstStyle/>
          <a:p>
            <a:r>
              <a:rPr lang="sv-SE" sz="1600" dirty="0">
                <a:latin typeface="Century Gothic" panose="020B0502020202020204" pitchFamily="34" charset="0"/>
              </a:rPr>
              <a:t>Bark, spån och så kallad </a:t>
            </a:r>
            <a:r>
              <a:rPr lang="sv-SE" sz="1600" dirty="0" err="1">
                <a:latin typeface="Century Gothic" panose="020B0502020202020204" pitchFamily="34" charset="0"/>
              </a:rPr>
              <a:t>grot</a:t>
            </a:r>
            <a:r>
              <a:rPr lang="sv-SE" sz="1600" dirty="0">
                <a:latin typeface="Century Gothic" panose="020B0502020202020204" pitchFamily="34" charset="0"/>
              </a:rPr>
              <a:t> – grenar</a:t>
            </a:r>
            <a:br>
              <a:rPr lang="sv-SE" sz="1600" dirty="0">
                <a:latin typeface="Century Gothic" panose="020B0502020202020204" pitchFamily="34" charset="0"/>
              </a:rPr>
            </a:br>
            <a:r>
              <a:rPr lang="sv-SE" sz="1600" dirty="0">
                <a:latin typeface="Century Gothic" panose="020B0502020202020204" pitchFamily="34" charset="0"/>
              </a:rPr>
              <a:t>och toppar – utgör en majoritet </a:t>
            </a:r>
            <a:br>
              <a:rPr lang="sv-SE" sz="1600" dirty="0">
                <a:latin typeface="Century Gothic" panose="020B0502020202020204" pitchFamily="34" charset="0"/>
              </a:rPr>
            </a:br>
            <a:r>
              <a:rPr lang="sv-SE" sz="1600" dirty="0">
                <a:latin typeface="Century Gothic" panose="020B0502020202020204" pitchFamily="34" charset="0"/>
              </a:rPr>
              <a:t>av råvaran till bioenergi.</a:t>
            </a:r>
          </a:p>
        </p:txBody>
      </p:sp>
      <p:pic>
        <p:nvPicPr>
          <p:cNvPr id="5" name="Bildobjekt 4">
            <a:extLst>
              <a:ext uri="{FF2B5EF4-FFF2-40B4-BE49-F238E27FC236}">
                <a16:creationId xmlns:a16="http://schemas.microsoft.com/office/drawing/2014/main" id="{0AC03C43-DECE-9968-8293-C978BE7F0F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4756" y="2748854"/>
            <a:ext cx="1386081" cy="1044823"/>
          </a:xfrm>
          <a:prstGeom prst="rect">
            <a:avLst/>
          </a:prstGeom>
        </p:spPr>
      </p:pic>
      <p:pic>
        <p:nvPicPr>
          <p:cNvPr id="11" name="Bildobjekt 10">
            <a:extLst>
              <a:ext uri="{FF2B5EF4-FFF2-40B4-BE49-F238E27FC236}">
                <a16:creationId xmlns:a16="http://schemas.microsoft.com/office/drawing/2014/main" id="{C248203A-CDF8-38D4-54A7-7CA840E2FE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0824" y="899295"/>
            <a:ext cx="914576" cy="1002312"/>
          </a:xfrm>
          <a:prstGeom prst="rect">
            <a:avLst/>
          </a:prstGeom>
        </p:spPr>
      </p:pic>
    </p:spTree>
    <p:extLst>
      <p:ext uri="{BB962C8B-B14F-4D97-AF65-F5344CB8AC3E}">
        <p14:creationId xmlns:p14="http://schemas.microsoft.com/office/powerpoint/2010/main" val="2342063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FC2AFC-7D33-523D-97B1-59E6C2BD45D3}"/>
              </a:ext>
            </a:extLst>
          </p:cNvPr>
          <p:cNvSpPr>
            <a:spLocks noGrp="1"/>
          </p:cNvSpPr>
          <p:nvPr>
            <p:ph type="title"/>
          </p:nvPr>
        </p:nvSpPr>
        <p:spPr/>
        <p:txBody>
          <a:bodyPr>
            <a:normAutofit/>
          </a:bodyPr>
          <a:lstStyle/>
          <a:p>
            <a:r>
              <a:rPr lang="sv-SE" dirty="0"/>
              <a:t>Återvinning av pappersprodukter </a:t>
            </a:r>
          </a:p>
        </p:txBody>
      </p:sp>
      <p:sp>
        <p:nvSpPr>
          <p:cNvPr id="3" name="Platshållare för innehåll 2">
            <a:extLst>
              <a:ext uri="{FF2B5EF4-FFF2-40B4-BE49-F238E27FC236}">
                <a16:creationId xmlns:a16="http://schemas.microsoft.com/office/drawing/2014/main" id="{D6C86CE0-8A90-DAA8-6B11-83F81AE3A88D}"/>
              </a:ext>
            </a:extLst>
          </p:cNvPr>
          <p:cNvSpPr>
            <a:spLocks noGrp="1"/>
          </p:cNvSpPr>
          <p:nvPr>
            <p:ph idx="1"/>
          </p:nvPr>
        </p:nvSpPr>
        <p:spPr>
          <a:xfrm>
            <a:off x="1295674" y="1483656"/>
            <a:ext cx="10571869" cy="5147735"/>
          </a:xfrm>
        </p:spPr>
        <p:txBody>
          <a:bodyPr/>
          <a:lstStyle/>
          <a:p>
            <a:pPr marL="0" indent="0">
              <a:buNone/>
            </a:pPr>
            <a:r>
              <a:rPr lang="sv-SE" b="0" dirty="0"/>
              <a:t>Insamling och återvinning av pappersprodukter inom skogsindustrin är hög. </a:t>
            </a:r>
            <a:br>
              <a:rPr lang="sv-SE" b="0" dirty="0"/>
            </a:br>
            <a:r>
              <a:rPr lang="sv-SE" b="0" dirty="0"/>
              <a:t>Branschen har ett väl fungerande cirkulärt flöde. </a:t>
            </a:r>
          </a:p>
        </p:txBody>
      </p:sp>
      <p:pic>
        <p:nvPicPr>
          <p:cNvPr id="5" name="Bildobjekt 4">
            <a:extLst>
              <a:ext uri="{FF2B5EF4-FFF2-40B4-BE49-F238E27FC236}">
                <a16:creationId xmlns:a16="http://schemas.microsoft.com/office/drawing/2014/main" id="{7FEB64BB-56C0-591D-6EFB-6F7A82F5BC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798" y="2599511"/>
            <a:ext cx="5605599" cy="2811192"/>
          </a:xfrm>
          <a:prstGeom prst="rect">
            <a:avLst/>
          </a:prstGeom>
        </p:spPr>
      </p:pic>
      <p:pic>
        <p:nvPicPr>
          <p:cNvPr id="8" name="Bildobjekt 7">
            <a:extLst>
              <a:ext uri="{FF2B5EF4-FFF2-40B4-BE49-F238E27FC236}">
                <a16:creationId xmlns:a16="http://schemas.microsoft.com/office/drawing/2014/main" id="{DE20C384-6AE0-F2E7-A875-AF32141098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4457" y="1084260"/>
            <a:ext cx="914576" cy="1002312"/>
          </a:xfrm>
          <a:prstGeom prst="rect">
            <a:avLst/>
          </a:prstGeom>
        </p:spPr>
      </p:pic>
    </p:spTree>
    <p:extLst>
      <p:ext uri="{BB962C8B-B14F-4D97-AF65-F5344CB8AC3E}">
        <p14:creationId xmlns:p14="http://schemas.microsoft.com/office/powerpoint/2010/main" val="266277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FC2AFC-7D33-523D-97B1-59E6C2BD45D3}"/>
              </a:ext>
            </a:extLst>
          </p:cNvPr>
          <p:cNvSpPr>
            <a:spLocks noGrp="1"/>
          </p:cNvSpPr>
          <p:nvPr>
            <p:ph type="title"/>
          </p:nvPr>
        </p:nvSpPr>
        <p:spPr/>
        <p:txBody>
          <a:bodyPr>
            <a:normAutofit/>
          </a:bodyPr>
          <a:lstStyle/>
          <a:p>
            <a:r>
              <a:rPr lang="sv-SE" dirty="0"/>
              <a:t>Miljöarbete</a:t>
            </a:r>
          </a:p>
        </p:txBody>
      </p:sp>
      <p:sp>
        <p:nvSpPr>
          <p:cNvPr id="3" name="Platshållare för innehåll 2">
            <a:extLst>
              <a:ext uri="{FF2B5EF4-FFF2-40B4-BE49-F238E27FC236}">
                <a16:creationId xmlns:a16="http://schemas.microsoft.com/office/drawing/2014/main" id="{D6C86CE0-8A90-DAA8-6B11-83F81AE3A88D}"/>
              </a:ext>
            </a:extLst>
          </p:cNvPr>
          <p:cNvSpPr>
            <a:spLocks noGrp="1"/>
          </p:cNvSpPr>
          <p:nvPr>
            <p:ph idx="1"/>
          </p:nvPr>
        </p:nvSpPr>
        <p:spPr>
          <a:xfrm>
            <a:off x="1303213" y="1463522"/>
            <a:ext cx="10571869" cy="5147735"/>
          </a:xfrm>
        </p:spPr>
        <p:txBody>
          <a:bodyPr/>
          <a:lstStyle/>
          <a:p>
            <a:pPr marL="0" indent="0">
              <a:buNone/>
            </a:pPr>
            <a:r>
              <a:rPr lang="sv-SE" b="0" dirty="0"/>
              <a:t>Skogsindustrin har bedrivit ett systematiskt miljöarbete sedan 70-talet. Det präglas av en helhetssyn på råvaror, energi, avfall och transporter.</a:t>
            </a:r>
          </a:p>
        </p:txBody>
      </p:sp>
      <p:pic>
        <p:nvPicPr>
          <p:cNvPr id="6" name="Bildobjekt 5">
            <a:extLst>
              <a:ext uri="{FF2B5EF4-FFF2-40B4-BE49-F238E27FC236}">
                <a16:creationId xmlns:a16="http://schemas.microsoft.com/office/drawing/2014/main" id="{BC05BD91-47DF-72E9-2B06-80936047D3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3731" y="2577039"/>
            <a:ext cx="5597296" cy="3472611"/>
          </a:xfrm>
          <a:prstGeom prst="rect">
            <a:avLst/>
          </a:prstGeom>
        </p:spPr>
      </p:pic>
      <p:pic>
        <p:nvPicPr>
          <p:cNvPr id="7" name="Bildobjekt 6">
            <a:extLst>
              <a:ext uri="{FF2B5EF4-FFF2-40B4-BE49-F238E27FC236}">
                <a16:creationId xmlns:a16="http://schemas.microsoft.com/office/drawing/2014/main" id="{3AFA419C-6BC2-5473-2D2E-895ED02F93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9155" y="1287918"/>
            <a:ext cx="914576" cy="871321"/>
          </a:xfrm>
          <a:prstGeom prst="rect">
            <a:avLst/>
          </a:prstGeom>
        </p:spPr>
      </p:pic>
    </p:spTree>
    <p:extLst>
      <p:ext uri="{BB962C8B-B14F-4D97-AF65-F5344CB8AC3E}">
        <p14:creationId xmlns:p14="http://schemas.microsoft.com/office/powerpoint/2010/main" val="94518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D8960-5C38-C955-BFF4-292EB520BDC0}"/>
              </a:ext>
            </a:extLst>
          </p:cNvPr>
          <p:cNvSpPr>
            <a:spLocks noGrp="1"/>
          </p:cNvSpPr>
          <p:nvPr>
            <p:ph type="title"/>
          </p:nvPr>
        </p:nvSpPr>
        <p:spPr/>
        <p:txBody>
          <a:bodyPr>
            <a:normAutofit/>
          </a:bodyPr>
          <a:lstStyle/>
          <a:p>
            <a:r>
              <a:rPr lang="sv-SE" dirty="0"/>
              <a:t>Forskning och innovation</a:t>
            </a:r>
          </a:p>
        </p:txBody>
      </p:sp>
      <p:sp>
        <p:nvSpPr>
          <p:cNvPr id="3" name="Platshållare för innehåll 2">
            <a:extLst>
              <a:ext uri="{FF2B5EF4-FFF2-40B4-BE49-F238E27FC236}">
                <a16:creationId xmlns:a16="http://schemas.microsoft.com/office/drawing/2014/main" id="{9060C5F9-2A96-50D3-71D8-D6A4F587C1D5}"/>
              </a:ext>
            </a:extLst>
          </p:cNvPr>
          <p:cNvSpPr>
            <a:spLocks noGrp="1"/>
          </p:cNvSpPr>
          <p:nvPr>
            <p:ph idx="1"/>
          </p:nvPr>
        </p:nvSpPr>
        <p:spPr>
          <a:xfrm>
            <a:off x="1506823" y="1520105"/>
            <a:ext cx="3545156" cy="5147735"/>
          </a:xfrm>
        </p:spPr>
        <p:txBody>
          <a:bodyPr/>
          <a:lstStyle/>
          <a:p>
            <a:pPr marL="0" indent="0">
              <a:buNone/>
            </a:pPr>
            <a:r>
              <a:rPr lang="sv-SE" b="0" dirty="0"/>
              <a:t>Varje år satsas omkring 4 miljarder kronor i svensk forskning med koppling till skog och skogsindustri.</a:t>
            </a:r>
          </a:p>
        </p:txBody>
      </p:sp>
      <p:pic>
        <p:nvPicPr>
          <p:cNvPr id="5" name="Bildobjekt 4">
            <a:extLst>
              <a:ext uri="{FF2B5EF4-FFF2-40B4-BE49-F238E27FC236}">
                <a16:creationId xmlns:a16="http://schemas.microsoft.com/office/drawing/2014/main" id="{DD852E26-7277-0E0D-6DBE-19FDB98CE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10575" y="1127215"/>
            <a:ext cx="5780579" cy="5195860"/>
          </a:xfrm>
          <a:prstGeom prst="rect">
            <a:avLst/>
          </a:prstGeom>
        </p:spPr>
      </p:pic>
      <p:pic>
        <p:nvPicPr>
          <p:cNvPr id="6" name="Bildobjekt 5">
            <a:extLst>
              <a:ext uri="{FF2B5EF4-FFF2-40B4-BE49-F238E27FC236}">
                <a16:creationId xmlns:a16="http://schemas.microsoft.com/office/drawing/2014/main" id="{A274BE22-30CB-F131-94CD-A6210C29DF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5383" y="1284969"/>
            <a:ext cx="914576" cy="1002312"/>
          </a:xfrm>
          <a:prstGeom prst="rect">
            <a:avLst/>
          </a:prstGeom>
        </p:spPr>
      </p:pic>
      <p:sp>
        <p:nvSpPr>
          <p:cNvPr id="4" name="Ellips 3">
            <a:extLst>
              <a:ext uri="{FF2B5EF4-FFF2-40B4-BE49-F238E27FC236}">
                <a16:creationId xmlns:a16="http://schemas.microsoft.com/office/drawing/2014/main" id="{D34C9065-7068-5640-BEC3-897C7EDF9DD2}"/>
              </a:ext>
            </a:extLst>
          </p:cNvPr>
          <p:cNvSpPr/>
          <p:nvPr/>
        </p:nvSpPr>
        <p:spPr>
          <a:xfrm>
            <a:off x="7530017" y="2747845"/>
            <a:ext cx="1864995" cy="1864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69119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AC050DB4-2B65-8E86-329F-9DED727B9673}"/>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sp>
        <p:nvSpPr>
          <p:cNvPr id="8" name="Rektangel 7">
            <a:extLst>
              <a:ext uri="{FF2B5EF4-FFF2-40B4-BE49-F238E27FC236}">
                <a16:creationId xmlns:a16="http://schemas.microsoft.com/office/drawing/2014/main" id="{D927A644-C832-1EB7-8529-5866B99F3314}"/>
              </a:ext>
            </a:extLst>
          </p:cNvPr>
          <p:cNvSpPr/>
          <p:nvPr/>
        </p:nvSpPr>
        <p:spPr>
          <a:xfrm>
            <a:off x="-1" y="0"/>
            <a:ext cx="12192001" cy="6858000"/>
          </a:xfrm>
          <a:prstGeom prst="rect">
            <a:avLst/>
          </a:prstGeom>
          <a:solidFill>
            <a:schemeClr val="tx1">
              <a:alpha val="3026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a:extLst>
              <a:ext uri="{FF2B5EF4-FFF2-40B4-BE49-F238E27FC236}">
                <a16:creationId xmlns:a16="http://schemas.microsoft.com/office/drawing/2014/main" id="{99F44980-40CC-F7EC-9034-BF416B865B70}"/>
              </a:ext>
            </a:extLst>
          </p:cNvPr>
          <p:cNvSpPr>
            <a:spLocks noGrp="1"/>
          </p:cNvSpPr>
          <p:nvPr>
            <p:ph type="body" sz="quarter" idx="15"/>
          </p:nvPr>
        </p:nvSpPr>
        <p:spPr/>
        <p:txBody>
          <a:bodyPr/>
          <a:lstStyle/>
          <a:p>
            <a:endParaRPr lang="sv-SE"/>
          </a:p>
        </p:txBody>
      </p:sp>
      <p:sp>
        <p:nvSpPr>
          <p:cNvPr id="2" name="Rubrik 1">
            <a:extLst>
              <a:ext uri="{FF2B5EF4-FFF2-40B4-BE49-F238E27FC236}">
                <a16:creationId xmlns:a16="http://schemas.microsoft.com/office/drawing/2014/main" id="{8CFEF0E8-3E58-F82F-FADF-46A7719A81C7}"/>
              </a:ext>
            </a:extLst>
          </p:cNvPr>
          <p:cNvSpPr>
            <a:spLocks noGrp="1"/>
          </p:cNvSpPr>
          <p:nvPr>
            <p:ph type="ctrTitle"/>
          </p:nvPr>
        </p:nvSpPr>
        <p:spPr/>
        <p:txBody>
          <a:bodyPr>
            <a:normAutofit/>
          </a:bodyPr>
          <a:lstStyle/>
          <a:p>
            <a:r>
              <a:rPr lang="sv-SE" dirty="0">
                <a:solidFill>
                  <a:schemeClr val="bg1"/>
                </a:solidFill>
              </a:rPr>
              <a:t>Transporter</a:t>
            </a:r>
          </a:p>
        </p:txBody>
      </p:sp>
      <p:sp>
        <p:nvSpPr>
          <p:cNvPr id="3" name="Platshållare för innehåll 2">
            <a:extLst>
              <a:ext uri="{FF2B5EF4-FFF2-40B4-BE49-F238E27FC236}">
                <a16:creationId xmlns:a16="http://schemas.microsoft.com/office/drawing/2014/main" id="{3BD96C26-1276-5150-E4CC-3B1E9A97E987}"/>
              </a:ext>
            </a:extLst>
          </p:cNvPr>
          <p:cNvSpPr>
            <a:spLocks noGrp="1"/>
          </p:cNvSpPr>
          <p:nvPr>
            <p:ph type="subTitle" idx="1"/>
          </p:nvPr>
        </p:nvSpPr>
        <p:spPr>
          <a:xfrm>
            <a:off x="1983737" y="4700528"/>
            <a:ext cx="6480000" cy="1126454"/>
          </a:xfrm>
        </p:spPr>
        <p:txBody>
          <a:bodyPr/>
          <a:lstStyle/>
          <a:p>
            <a:r>
              <a:rPr lang="sv-SE" b="0" dirty="0">
                <a:solidFill>
                  <a:schemeClr val="bg1"/>
                </a:solidFill>
              </a:rPr>
              <a:t>Skogsnäringen köper transporter för minst 25 miljarder kronor </a:t>
            </a:r>
            <a:br>
              <a:rPr lang="sv-SE" b="0" dirty="0">
                <a:solidFill>
                  <a:schemeClr val="bg1"/>
                </a:solidFill>
              </a:rPr>
            </a:br>
            <a:r>
              <a:rPr lang="sv-SE" b="0" dirty="0">
                <a:solidFill>
                  <a:schemeClr val="bg1"/>
                </a:solidFill>
              </a:rPr>
              <a:t>varje år och är därmed en av Sveriges största transportköpare. </a:t>
            </a:r>
            <a:br>
              <a:rPr lang="sv-SE" b="0" dirty="0">
                <a:solidFill>
                  <a:schemeClr val="bg1"/>
                </a:solidFill>
              </a:rPr>
            </a:br>
            <a:r>
              <a:rPr lang="sv-SE" b="0" dirty="0">
                <a:solidFill>
                  <a:schemeClr val="bg1"/>
                </a:solidFill>
              </a:rPr>
              <a:t>För inrikes transporter är lastbil det viktigaste trafikslaget. </a:t>
            </a:r>
            <a:br>
              <a:rPr lang="sv-SE" b="0" dirty="0">
                <a:solidFill>
                  <a:schemeClr val="bg1"/>
                </a:solidFill>
              </a:rPr>
            </a:br>
            <a:r>
              <a:rPr lang="sv-SE" b="0" dirty="0">
                <a:solidFill>
                  <a:schemeClr val="bg1"/>
                </a:solidFill>
              </a:rPr>
              <a:t>För export dominerar fartyg.</a:t>
            </a:r>
          </a:p>
        </p:txBody>
      </p:sp>
      <p:pic>
        <p:nvPicPr>
          <p:cNvPr id="4" name="Bildobjekt 3">
            <a:extLst>
              <a:ext uri="{FF2B5EF4-FFF2-40B4-BE49-F238E27FC236}">
                <a16:creationId xmlns:a16="http://schemas.microsoft.com/office/drawing/2014/main" id="{E17B33F2-4654-16F4-5CB0-BF0D177582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74" y="4487059"/>
            <a:ext cx="914576" cy="1002312"/>
          </a:xfrm>
          <a:prstGeom prst="rect">
            <a:avLst/>
          </a:prstGeom>
        </p:spPr>
      </p:pic>
    </p:spTree>
    <p:extLst>
      <p:ext uri="{BB962C8B-B14F-4D97-AF65-F5344CB8AC3E}">
        <p14:creationId xmlns:p14="http://schemas.microsoft.com/office/powerpoint/2010/main" val="287878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0B9FD-513F-7E68-632C-E26134BB04E8}"/>
              </a:ext>
            </a:extLst>
          </p:cNvPr>
          <p:cNvSpPr>
            <a:spLocks noGrp="1"/>
          </p:cNvSpPr>
          <p:nvPr>
            <p:ph type="title"/>
          </p:nvPr>
        </p:nvSpPr>
        <p:spPr>
          <a:xfrm>
            <a:off x="1368043" y="218058"/>
            <a:ext cx="11017250" cy="863600"/>
          </a:xfrm>
        </p:spPr>
        <p:txBody>
          <a:bodyPr/>
          <a:lstStyle/>
          <a:p>
            <a:r>
              <a:rPr lang="sv-SE" dirty="0"/>
              <a:t>Transporter</a:t>
            </a:r>
          </a:p>
        </p:txBody>
      </p:sp>
      <p:pic>
        <p:nvPicPr>
          <p:cNvPr id="5" name="Platshållare för innehåll 4">
            <a:extLst>
              <a:ext uri="{FF2B5EF4-FFF2-40B4-BE49-F238E27FC236}">
                <a16:creationId xmlns:a16="http://schemas.microsoft.com/office/drawing/2014/main" id="{BB3DB02D-0289-2542-FD40-B172120D90D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73754" y="1300035"/>
            <a:ext cx="5649815" cy="3599343"/>
          </a:xfrm>
        </p:spPr>
      </p:pic>
      <p:pic>
        <p:nvPicPr>
          <p:cNvPr id="6" name="Platshållare för innehåll 4">
            <a:extLst>
              <a:ext uri="{FF2B5EF4-FFF2-40B4-BE49-F238E27FC236}">
                <a16:creationId xmlns:a16="http://schemas.microsoft.com/office/drawing/2014/main" id="{6DC3105E-D740-DC3A-A38E-2C0C30EA04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2898" y="1674450"/>
            <a:ext cx="5429031" cy="3123329"/>
          </a:xfrm>
          <a:prstGeom prst="rect">
            <a:avLst/>
          </a:prstGeom>
        </p:spPr>
      </p:pic>
      <p:sp>
        <p:nvSpPr>
          <p:cNvPr id="7" name="textruta 6">
            <a:extLst>
              <a:ext uri="{FF2B5EF4-FFF2-40B4-BE49-F238E27FC236}">
                <a16:creationId xmlns:a16="http://schemas.microsoft.com/office/drawing/2014/main" id="{D40D07E2-2CAC-9E1B-B8DD-5C5094A2C4EE}"/>
              </a:ext>
            </a:extLst>
          </p:cNvPr>
          <p:cNvSpPr txBox="1"/>
          <p:nvPr/>
        </p:nvSpPr>
        <p:spPr>
          <a:xfrm>
            <a:off x="541867" y="5879756"/>
            <a:ext cx="6096000" cy="215444"/>
          </a:xfrm>
          <a:prstGeom prst="rect">
            <a:avLst/>
          </a:prstGeom>
          <a:noFill/>
        </p:spPr>
        <p:txBody>
          <a:bodyPr wrap="square">
            <a:spAutoFit/>
          </a:bodyPr>
          <a:lstStyle/>
          <a:p>
            <a:r>
              <a:rPr lang="sv-SE" sz="800" dirty="0">
                <a:latin typeface="Century Gothic" panose="020B0502020202020204" pitchFamily="34" charset="0"/>
              </a:rPr>
              <a:t>Källa: Trafikanalys, 2018</a:t>
            </a:r>
          </a:p>
        </p:txBody>
      </p:sp>
      <p:pic>
        <p:nvPicPr>
          <p:cNvPr id="8" name="Bildobjekt 7">
            <a:extLst>
              <a:ext uri="{FF2B5EF4-FFF2-40B4-BE49-F238E27FC236}">
                <a16:creationId xmlns:a16="http://schemas.microsoft.com/office/drawing/2014/main" id="{140F883F-FBF7-F622-5FEA-68C3EDB09C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3467" y="319657"/>
            <a:ext cx="914576" cy="1002312"/>
          </a:xfrm>
          <a:prstGeom prst="rect">
            <a:avLst/>
          </a:prstGeom>
        </p:spPr>
      </p:pic>
    </p:spTree>
    <p:extLst>
      <p:ext uri="{BB962C8B-B14F-4D97-AF65-F5344CB8AC3E}">
        <p14:creationId xmlns:p14="http://schemas.microsoft.com/office/powerpoint/2010/main" val="884987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8E309-B731-F68C-B6E0-6E5CB150963C}"/>
              </a:ext>
            </a:extLst>
          </p:cNvPr>
          <p:cNvSpPr>
            <a:spLocks noGrp="1"/>
          </p:cNvSpPr>
          <p:nvPr>
            <p:ph type="title"/>
          </p:nvPr>
        </p:nvSpPr>
        <p:spPr/>
        <p:txBody>
          <a:bodyPr>
            <a:normAutofit/>
          </a:bodyPr>
          <a:lstStyle/>
          <a:p>
            <a:r>
              <a:rPr lang="sv-SE" dirty="0"/>
              <a:t>Vill du veta mer?</a:t>
            </a:r>
          </a:p>
        </p:txBody>
      </p:sp>
      <p:sp>
        <p:nvSpPr>
          <p:cNvPr id="3" name="Platshållare för innehåll 2">
            <a:extLst>
              <a:ext uri="{FF2B5EF4-FFF2-40B4-BE49-F238E27FC236}">
                <a16:creationId xmlns:a16="http://schemas.microsoft.com/office/drawing/2014/main" id="{D4757681-32AA-08B1-DD8D-6B8C3CDD0898}"/>
              </a:ext>
            </a:extLst>
          </p:cNvPr>
          <p:cNvSpPr>
            <a:spLocks noGrp="1"/>
          </p:cNvSpPr>
          <p:nvPr>
            <p:ph idx="1"/>
          </p:nvPr>
        </p:nvSpPr>
        <p:spPr>
          <a:xfrm>
            <a:off x="352777" y="1330865"/>
            <a:ext cx="12652023" cy="3781780"/>
          </a:xfrm>
        </p:spPr>
        <p:txBody>
          <a:bodyPr numCol="3">
            <a:normAutofit/>
          </a:bodyPr>
          <a:lstStyle/>
          <a:p>
            <a:pPr>
              <a:lnSpc>
                <a:spcPct val="110000"/>
              </a:lnSpc>
              <a:spcBef>
                <a:spcPts val="0"/>
              </a:spcBef>
              <a:spcAft>
                <a:spcPts val="400"/>
              </a:spcAft>
            </a:pPr>
            <a:r>
              <a:rPr lang="sv-SE" sz="1333" dirty="0"/>
              <a:t>Skogsbruk och råvaruförsörjning</a:t>
            </a:r>
            <a:br>
              <a:rPr lang="sv-SE" sz="1333" dirty="0"/>
            </a:br>
            <a:r>
              <a:rPr lang="sv-SE" sz="1333" b="0" dirty="0"/>
              <a:t>Linda Eriksson</a:t>
            </a:r>
            <a:br>
              <a:rPr lang="sv-SE" sz="1333" b="0" dirty="0"/>
            </a:br>
            <a:r>
              <a:rPr lang="sv-SE" sz="1333" b="0" dirty="0"/>
              <a:t>Tel 070-670 72 09</a:t>
            </a:r>
          </a:p>
          <a:p>
            <a:pPr>
              <a:lnSpc>
                <a:spcPct val="110000"/>
              </a:lnSpc>
              <a:spcBef>
                <a:spcPts val="0"/>
              </a:spcBef>
              <a:spcAft>
                <a:spcPts val="400"/>
              </a:spcAft>
            </a:pPr>
            <a:r>
              <a:rPr lang="sv-SE" sz="1333" dirty="0"/>
              <a:t>Transporter och infrastruktur</a:t>
            </a:r>
            <a:br>
              <a:rPr lang="sv-SE" sz="1333" dirty="0"/>
            </a:br>
            <a:r>
              <a:rPr lang="sv-SE" sz="1333" b="0" dirty="0"/>
              <a:t>Karolina </a:t>
            </a:r>
            <a:r>
              <a:rPr lang="sv-SE" sz="1333" b="0" dirty="0" err="1"/>
              <a:t>Boholm</a:t>
            </a:r>
            <a:br>
              <a:rPr lang="sv-SE" sz="1333" b="0" dirty="0"/>
            </a:br>
            <a:r>
              <a:rPr lang="sv-SE" sz="1333" b="0" dirty="0"/>
              <a:t>Tel 070-202 98 69 </a:t>
            </a:r>
          </a:p>
          <a:p>
            <a:pPr>
              <a:lnSpc>
                <a:spcPct val="110000"/>
              </a:lnSpc>
              <a:spcBef>
                <a:spcPts val="0"/>
              </a:spcBef>
              <a:spcAft>
                <a:spcPts val="400"/>
              </a:spcAft>
            </a:pPr>
            <a:r>
              <a:rPr lang="sv-SE" sz="1333" dirty="0"/>
              <a:t>Miljö med fokus på tillverkning</a:t>
            </a:r>
            <a:br>
              <a:rPr lang="sv-SE" sz="1333" dirty="0"/>
            </a:br>
            <a:r>
              <a:rPr lang="sv-SE" sz="1333" b="0" dirty="0"/>
              <a:t>Helena Sjögren</a:t>
            </a:r>
            <a:br>
              <a:rPr lang="sv-SE" sz="1333" b="0" dirty="0"/>
            </a:br>
            <a:r>
              <a:rPr lang="sv-SE" sz="1333" b="0" dirty="0"/>
              <a:t>Tel 072-585 72 35 </a:t>
            </a:r>
          </a:p>
          <a:p>
            <a:pPr>
              <a:lnSpc>
                <a:spcPct val="110000"/>
              </a:lnSpc>
              <a:spcBef>
                <a:spcPts val="0"/>
              </a:spcBef>
              <a:spcAft>
                <a:spcPts val="400"/>
              </a:spcAft>
            </a:pPr>
            <a:r>
              <a:rPr lang="sv-SE" sz="1333" dirty="0"/>
              <a:t>El- och energifrågor</a:t>
            </a:r>
            <a:br>
              <a:rPr lang="sv-SE" sz="1333" dirty="0"/>
            </a:br>
            <a:r>
              <a:rPr lang="sv-SE" sz="1333" b="0" dirty="0"/>
              <a:t>Johan Bruce </a:t>
            </a:r>
            <a:br>
              <a:rPr lang="sv-SE" sz="1333" b="0" dirty="0"/>
            </a:br>
            <a:r>
              <a:rPr lang="sv-SE" sz="1333" b="0" dirty="0"/>
              <a:t>Tel 070-658 14 40 </a:t>
            </a:r>
          </a:p>
          <a:p>
            <a:pPr>
              <a:lnSpc>
                <a:spcPct val="110000"/>
              </a:lnSpc>
              <a:spcBef>
                <a:spcPts val="0"/>
              </a:spcBef>
              <a:spcAft>
                <a:spcPts val="400"/>
              </a:spcAft>
            </a:pPr>
            <a:r>
              <a:rPr lang="sv-SE" sz="1333" dirty="0"/>
              <a:t>Produkter och produktsäkerhet</a:t>
            </a:r>
            <a:br>
              <a:rPr lang="sv-SE" sz="1333" dirty="0"/>
            </a:br>
            <a:r>
              <a:rPr lang="sv-SE" sz="1333" b="0" dirty="0"/>
              <a:t>Kai-</a:t>
            </a:r>
            <a:r>
              <a:rPr lang="sv-SE" sz="1333" b="0" dirty="0" err="1"/>
              <a:t>Yee</a:t>
            </a:r>
            <a:r>
              <a:rPr lang="sv-SE" sz="1333" b="0" dirty="0"/>
              <a:t> </a:t>
            </a:r>
            <a:r>
              <a:rPr lang="sv-SE" sz="1333" b="0" dirty="0" err="1"/>
              <a:t>Thim</a:t>
            </a:r>
            <a:br>
              <a:rPr lang="sv-SE" sz="1333" b="0" dirty="0"/>
            </a:br>
            <a:r>
              <a:rPr lang="sv-SE" sz="1333" b="0" dirty="0"/>
              <a:t>Tel 072-243 04 59 </a:t>
            </a:r>
          </a:p>
          <a:p>
            <a:pPr>
              <a:lnSpc>
                <a:spcPct val="110000"/>
              </a:lnSpc>
              <a:spcBef>
                <a:spcPts val="0"/>
              </a:spcBef>
              <a:spcAft>
                <a:spcPts val="400"/>
              </a:spcAft>
            </a:pPr>
            <a:r>
              <a:rPr lang="sv-SE" sz="1333" dirty="0" err="1"/>
              <a:t>Träbyggande</a:t>
            </a:r>
            <a:br>
              <a:rPr lang="sv-SE" sz="1333" dirty="0"/>
            </a:br>
            <a:r>
              <a:rPr lang="sv-SE" sz="1333" b="0" dirty="0"/>
              <a:t>Susanne </a:t>
            </a:r>
            <a:r>
              <a:rPr lang="sv-SE" sz="1333" b="0" dirty="0" err="1"/>
              <a:t>Rudenstam</a:t>
            </a:r>
            <a:r>
              <a:rPr lang="sv-SE" sz="1333" b="0" dirty="0"/>
              <a:t> </a:t>
            </a:r>
            <a:br>
              <a:rPr lang="sv-SE" sz="1333" b="0" dirty="0"/>
            </a:br>
            <a:r>
              <a:rPr lang="sv-SE" sz="1333" b="0" dirty="0"/>
              <a:t>Tel 070-214 37 72</a:t>
            </a:r>
          </a:p>
          <a:p>
            <a:pPr>
              <a:lnSpc>
                <a:spcPct val="110000"/>
              </a:lnSpc>
              <a:spcBef>
                <a:spcPts val="0"/>
              </a:spcBef>
              <a:spcAft>
                <a:spcPts val="400"/>
              </a:spcAft>
            </a:pPr>
            <a:r>
              <a:rPr lang="sv-SE" sz="1333" dirty="0"/>
              <a:t>Näringspolitik och fossilfrihet</a:t>
            </a:r>
            <a:br>
              <a:rPr lang="sv-SE" sz="1333" dirty="0"/>
            </a:br>
            <a:r>
              <a:rPr lang="sv-SE" sz="1333" b="0" dirty="0"/>
              <a:t>Magnus Berg</a:t>
            </a:r>
            <a:br>
              <a:rPr lang="sv-SE" sz="1333" b="0" dirty="0"/>
            </a:br>
            <a:r>
              <a:rPr lang="sv-SE" sz="1333" b="0" dirty="0"/>
              <a:t>Tel 070-582 94 83 </a:t>
            </a:r>
          </a:p>
          <a:p>
            <a:pPr>
              <a:lnSpc>
                <a:spcPct val="110000"/>
              </a:lnSpc>
              <a:spcBef>
                <a:spcPts val="0"/>
              </a:spcBef>
              <a:spcAft>
                <a:spcPts val="400"/>
              </a:spcAft>
            </a:pPr>
            <a:r>
              <a:rPr lang="sv-SE" sz="1333" dirty="0"/>
              <a:t>Forskning och innovation</a:t>
            </a:r>
            <a:br>
              <a:rPr lang="sv-SE" sz="1333" dirty="0"/>
            </a:br>
            <a:r>
              <a:rPr lang="sv-SE" sz="1333" b="0" dirty="0"/>
              <a:t>Torgny Persson</a:t>
            </a:r>
            <a:br>
              <a:rPr lang="sv-SE" sz="1333" b="0" dirty="0"/>
            </a:br>
            <a:r>
              <a:rPr lang="sv-SE" sz="1333" b="0" dirty="0"/>
              <a:t>Tel 073-087 63 73 </a:t>
            </a:r>
          </a:p>
          <a:p>
            <a:pPr>
              <a:lnSpc>
                <a:spcPct val="110000"/>
              </a:lnSpc>
              <a:spcBef>
                <a:spcPts val="0"/>
              </a:spcBef>
              <a:spcAft>
                <a:spcPts val="400"/>
              </a:spcAft>
            </a:pPr>
            <a:r>
              <a:rPr lang="sv-SE" sz="1333" dirty="0"/>
              <a:t>Bransch- och marknadsanalys</a:t>
            </a:r>
            <a:br>
              <a:rPr lang="sv-SE" sz="1333" dirty="0"/>
            </a:br>
            <a:r>
              <a:rPr lang="sv-SE" sz="1333" b="0" dirty="0"/>
              <a:t>Katrin </a:t>
            </a:r>
            <a:r>
              <a:rPr lang="sv-SE" sz="1333" b="0" dirty="0" err="1"/>
              <a:t>Heinsoo</a:t>
            </a:r>
            <a:br>
              <a:rPr lang="sv-SE" sz="1333" b="0" dirty="0"/>
            </a:br>
            <a:r>
              <a:rPr lang="sv-SE" sz="1333" b="0" dirty="0"/>
              <a:t>Tel 08-762 72 42 </a:t>
            </a:r>
          </a:p>
          <a:p>
            <a:pPr>
              <a:lnSpc>
                <a:spcPct val="110000"/>
              </a:lnSpc>
              <a:spcBef>
                <a:spcPts val="0"/>
              </a:spcBef>
              <a:spcAft>
                <a:spcPts val="400"/>
              </a:spcAft>
            </a:pPr>
            <a:r>
              <a:rPr lang="sv-SE" sz="1333" dirty="0"/>
              <a:t>Bransch- och samhällsekonomisk analys</a:t>
            </a:r>
            <a:br>
              <a:rPr lang="sv-SE" sz="1333" dirty="0"/>
            </a:br>
            <a:r>
              <a:rPr lang="sv-SE" sz="1333" b="0" dirty="0"/>
              <a:t>Kerstin Hallsten</a:t>
            </a:r>
            <a:br>
              <a:rPr lang="sv-SE" sz="1333" b="0" dirty="0"/>
            </a:br>
            <a:r>
              <a:rPr lang="sv-SE" sz="1333" b="0" dirty="0"/>
              <a:t>Tel 070-267 70 25 </a:t>
            </a:r>
          </a:p>
          <a:p>
            <a:pPr>
              <a:lnSpc>
                <a:spcPct val="110000"/>
              </a:lnSpc>
              <a:spcBef>
                <a:spcPts val="0"/>
              </a:spcBef>
              <a:spcAft>
                <a:spcPts val="400"/>
              </a:spcAft>
            </a:pPr>
            <a:r>
              <a:rPr lang="sv-SE" sz="1333" dirty="0"/>
              <a:t>Marknadsanalytiker trävaror</a:t>
            </a:r>
            <a:br>
              <a:rPr lang="sv-SE" sz="1333" dirty="0"/>
            </a:br>
            <a:r>
              <a:rPr lang="sv-SE" sz="1333" b="0" dirty="0"/>
              <a:t>Christian Nielsen</a:t>
            </a:r>
            <a:br>
              <a:rPr lang="sv-SE" sz="1333" b="0" dirty="0"/>
            </a:br>
            <a:r>
              <a:rPr lang="sv-SE" sz="1333" b="0" dirty="0"/>
              <a:t>Tel 072-209 84 30 </a:t>
            </a:r>
          </a:p>
          <a:p>
            <a:pPr>
              <a:lnSpc>
                <a:spcPct val="110000"/>
              </a:lnSpc>
              <a:spcBef>
                <a:spcPts val="0"/>
              </a:spcBef>
              <a:spcAft>
                <a:spcPts val="400"/>
              </a:spcAft>
            </a:pPr>
            <a:r>
              <a:rPr lang="sv-SE" sz="1333" dirty="0"/>
              <a:t>Skogsindustrin, övergripande frågor</a:t>
            </a:r>
            <a:br>
              <a:rPr lang="sv-SE" sz="1333" dirty="0"/>
            </a:br>
            <a:r>
              <a:rPr lang="sv-SE" sz="1333" b="0" dirty="0"/>
              <a:t>Viveka </a:t>
            </a:r>
            <a:r>
              <a:rPr lang="sv-SE" sz="1333" b="0" dirty="0" err="1"/>
              <a:t>Beckeman</a:t>
            </a:r>
            <a:br>
              <a:rPr lang="sv-SE" sz="1333" b="0" dirty="0"/>
            </a:br>
            <a:r>
              <a:rPr lang="sv-SE" sz="1333" b="0" dirty="0"/>
              <a:t>Tel 08-762 79 00</a:t>
            </a:r>
          </a:p>
          <a:p>
            <a:pPr>
              <a:lnSpc>
                <a:spcPct val="110000"/>
              </a:lnSpc>
              <a:spcBef>
                <a:spcPts val="0"/>
              </a:spcBef>
              <a:spcAft>
                <a:spcPts val="400"/>
              </a:spcAft>
            </a:pPr>
            <a:r>
              <a:rPr lang="sv-SE" sz="1333" dirty="0"/>
              <a:t>Skogsindustriernas Brysselkontor</a:t>
            </a:r>
            <a:br>
              <a:rPr lang="sv-SE" sz="1333" dirty="0"/>
            </a:br>
            <a:r>
              <a:rPr lang="sv-SE" sz="1333" b="0" dirty="0"/>
              <a:t>Anna Holmberg </a:t>
            </a:r>
            <a:br>
              <a:rPr lang="sv-SE" sz="1333" b="0" dirty="0"/>
            </a:br>
            <a:r>
              <a:rPr lang="sv-SE" sz="1333" b="0" dirty="0"/>
              <a:t>Tel 072-722 72 44</a:t>
            </a:r>
          </a:p>
          <a:p>
            <a:pPr>
              <a:lnSpc>
                <a:spcPct val="110000"/>
              </a:lnSpc>
              <a:spcBef>
                <a:spcPts val="0"/>
              </a:spcBef>
              <a:spcAft>
                <a:spcPts val="400"/>
              </a:spcAft>
            </a:pPr>
            <a:r>
              <a:rPr lang="sv-SE" sz="1333" dirty="0"/>
              <a:t>Bioenergifrågor </a:t>
            </a:r>
            <a:br>
              <a:rPr lang="sv-SE" sz="1333" dirty="0"/>
            </a:br>
            <a:r>
              <a:rPr lang="sv-SE" sz="1333" b="0" dirty="0"/>
              <a:t>Mårten O Larsson</a:t>
            </a:r>
            <a:br>
              <a:rPr lang="sv-SE" sz="1333" b="0" dirty="0"/>
            </a:br>
            <a:r>
              <a:rPr lang="sv-SE" sz="1333" b="0" dirty="0"/>
              <a:t>Tel 072-208 02 50</a:t>
            </a:r>
          </a:p>
        </p:txBody>
      </p:sp>
      <p:sp>
        <p:nvSpPr>
          <p:cNvPr id="5" name="textruta 4">
            <a:extLst>
              <a:ext uri="{FF2B5EF4-FFF2-40B4-BE49-F238E27FC236}">
                <a16:creationId xmlns:a16="http://schemas.microsoft.com/office/drawing/2014/main" id="{E8DAD05A-F9A3-49B9-F471-B655CF176E69}"/>
              </a:ext>
            </a:extLst>
          </p:cNvPr>
          <p:cNvSpPr txBox="1"/>
          <p:nvPr/>
        </p:nvSpPr>
        <p:spPr>
          <a:xfrm>
            <a:off x="352777" y="5249773"/>
            <a:ext cx="6096000" cy="605166"/>
          </a:xfrm>
          <a:prstGeom prst="rect">
            <a:avLst/>
          </a:prstGeom>
          <a:noFill/>
        </p:spPr>
        <p:txBody>
          <a:bodyPr wrap="square">
            <a:spAutoFit/>
          </a:bodyPr>
          <a:lstStyle/>
          <a:p>
            <a:pPr>
              <a:spcAft>
                <a:spcPts val="800"/>
              </a:spcAft>
            </a:pPr>
            <a:r>
              <a:rPr lang="sv-SE" sz="1333" b="1" dirty="0" err="1">
                <a:latin typeface="Century Gothic" panose="020B0502020202020204" pitchFamily="34" charset="0"/>
              </a:rPr>
              <a:t>Epostadresser</a:t>
            </a:r>
            <a:r>
              <a:rPr lang="sv-SE" sz="1333" b="1" dirty="0">
                <a:latin typeface="Century Gothic" panose="020B0502020202020204" pitchFamily="34" charset="0"/>
              </a:rPr>
              <a:t>: </a:t>
            </a:r>
          </a:p>
          <a:p>
            <a:pPr>
              <a:spcAft>
                <a:spcPts val="800"/>
              </a:spcAft>
            </a:pPr>
            <a:r>
              <a:rPr lang="sv-SE" sz="1333" dirty="0">
                <a:latin typeface="Century Gothic" panose="020B0502020202020204" pitchFamily="34" charset="0"/>
                <a:hlinkClick r:id="rId2"/>
              </a:rPr>
              <a:t>fornamn.efternamn@skogsindustrierna.se</a:t>
            </a:r>
            <a:endParaRPr lang="sv-SE" sz="1333" dirty="0">
              <a:latin typeface="Century Gothic" panose="020B0502020202020204" pitchFamily="34" charset="0"/>
            </a:endParaRPr>
          </a:p>
        </p:txBody>
      </p:sp>
      <p:sp>
        <p:nvSpPr>
          <p:cNvPr id="6" name="textruta 5">
            <a:extLst>
              <a:ext uri="{FF2B5EF4-FFF2-40B4-BE49-F238E27FC236}">
                <a16:creationId xmlns:a16="http://schemas.microsoft.com/office/drawing/2014/main" id="{9B505C15-0DA8-10C0-8881-A9A65EA75DEB}"/>
              </a:ext>
            </a:extLst>
          </p:cNvPr>
          <p:cNvSpPr txBox="1"/>
          <p:nvPr/>
        </p:nvSpPr>
        <p:spPr>
          <a:xfrm>
            <a:off x="352776" y="6322524"/>
            <a:ext cx="10082141" cy="235898"/>
          </a:xfrm>
          <a:prstGeom prst="rect">
            <a:avLst/>
          </a:prstGeom>
          <a:noFill/>
        </p:spPr>
        <p:txBody>
          <a:bodyPr wrap="square">
            <a:spAutoFit/>
          </a:bodyPr>
          <a:lstStyle/>
          <a:p>
            <a:r>
              <a:rPr lang="sv-SE" sz="933" dirty="0">
                <a:latin typeface="Century Gothic" panose="020B0502020202020204" pitchFamily="34" charset="0"/>
              </a:rPr>
              <a:t>Siffrorna som redovisas i denna presentation är från 2020, om inte annat anges.</a:t>
            </a:r>
          </a:p>
        </p:txBody>
      </p:sp>
    </p:spTree>
    <p:extLst>
      <p:ext uri="{BB962C8B-B14F-4D97-AF65-F5344CB8AC3E}">
        <p14:creationId xmlns:p14="http://schemas.microsoft.com/office/powerpoint/2010/main" val="226419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2880B573-06AD-097F-10F4-65EB32102B9B}"/>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883424" y="517070"/>
            <a:ext cx="10515601" cy="5918725"/>
          </a:xfrm>
          <a:prstGeom prst="rect">
            <a:avLst/>
          </a:prstGeom>
        </p:spPr>
      </p:pic>
      <p:sp>
        <p:nvSpPr>
          <p:cNvPr id="2" name="Rubrik 1">
            <a:extLst>
              <a:ext uri="{FF2B5EF4-FFF2-40B4-BE49-F238E27FC236}">
                <a16:creationId xmlns:a16="http://schemas.microsoft.com/office/drawing/2014/main" id="{FB81036E-D887-2DAD-ECEF-92D10BB97EDF}"/>
              </a:ext>
            </a:extLst>
          </p:cNvPr>
          <p:cNvSpPr>
            <a:spLocks noGrp="1"/>
          </p:cNvSpPr>
          <p:nvPr>
            <p:ph type="title"/>
          </p:nvPr>
        </p:nvSpPr>
        <p:spPr/>
        <p:txBody>
          <a:bodyPr>
            <a:normAutofit/>
          </a:bodyPr>
          <a:lstStyle/>
          <a:p>
            <a:r>
              <a:rPr lang="sv-SE" dirty="0"/>
              <a:t>Skogens klimatnytta</a:t>
            </a:r>
          </a:p>
        </p:txBody>
      </p:sp>
      <p:sp>
        <p:nvSpPr>
          <p:cNvPr id="9" name="Platshållare för innehåll 8">
            <a:extLst>
              <a:ext uri="{FF2B5EF4-FFF2-40B4-BE49-F238E27FC236}">
                <a16:creationId xmlns:a16="http://schemas.microsoft.com/office/drawing/2014/main" id="{EE8C571D-2481-A2AD-F036-1B84C14EB2DF}"/>
              </a:ext>
            </a:extLst>
          </p:cNvPr>
          <p:cNvSpPr>
            <a:spLocks noGrp="1"/>
          </p:cNvSpPr>
          <p:nvPr>
            <p:ph idx="1"/>
          </p:nvPr>
        </p:nvSpPr>
        <p:spPr>
          <a:xfrm>
            <a:off x="676237" y="3037191"/>
            <a:ext cx="9064112" cy="2731913"/>
          </a:xfrm>
        </p:spPr>
        <p:txBody>
          <a:bodyPr>
            <a:normAutofit/>
          </a:bodyPr>
          <a:lstStyle/>
          <a:p>
            <a:pPr marL="0" indent="0">
              <a:buNone/>
            </a:pPr>
            <a:r>
              <a:rPr lang="sv-SE" b="0" dirty="0"/>
              <a:t>Varje år bidrar skogen och skogens produkter till att minska Sveriges klimatbelastning med omkring </a:t>
            </a:r>
            <a:r>
              <a:rPr lang="sv-SE" dirty="0"/>
              <a:t>94 miljoner ton koldioxid</a:t>
            </a:r>
            <a:r>
              <a:rPr lang="sv-SE" b="0" dirty="0"/>
              <a:t>. Det kompenserar för hela Sveriges klimatutsläpp två gånger om.</a:t>
            </a:r>
          </a:p>
        </p:txBody>
      </p:sp>
    </p:spTree>
    <p:extLst>
      <p:ext uri="{BB962C8B-B14F-4D97-AF65-F5344CB8AC3E}">
        <p14:creationId xmlns:p14="http://schemas.microsoft.com/office/powerpoint/2010/main" val="415099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D473B40-E6F6-9782-BD72-8C62433A382D}"/>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tretch>
            <a:fillRect/>
          </a:stretch>
        </p:blipFill>
        <p:spPr>
          <a:xfrm>
            <a:off x="883424" y="510239"/>
            <a:ext cx="10515601" cy="5918725"/>
          </a:xfrm>
          <a:prstGeom prst="rect">
            <a:avLst/>
          </a:prstGeom>
        </p:spPr>
      </p:pic>
      <p:sp>
        <p:nvSpPr>
          <p:cNvPr id="2" name="Rubrik 1">
            <a:extLst>
              <a:ext uri="{FF2B5EF4-FFF2-40B4-BE49-F238E27FC236}">
                <a16:creationId xmlns:a16="http://schemas.microsoft.com/office/drawing/2014/main" id="{1F6E653A-79DD-30B6-7232-99327613AA4F}"/>
              </a:ext>
            </a:extLst>
          </p:cNvPr>
          <p:cNvSpPr>
            <a:spLocks noGrp="1"/>
          </p:cNvSpPr>
          <p:nvPr>
            <p:ph type="title"/>
          </p:nvPr>
        </p:nvSpPr>
        <p:spPr/>
        <p:txBody>
          <a:bodyPr/>
          <a:lstStyle/>
          <a:p>
            <a:r>
              <a:rPr lang="sv-SE" dirty="0"/>
              <a:t>Skogens klimatnytta</a:t>
            </a:r>
          </a:p>
        </p:txBody>
      </p:sp>
      <p:grpSp>
        <p:nvGrpSpPr>
          <p:cNvPr id="4" name="Grupp 3">
            <a:extLst>
              <a:ext uri="{FF2B5EF4-FFF2-40B4-BE49-F238E27FC236}">
                <a16:creationId xmlns:a16="http://schemas.microsoft.com/office/drawing/2014/main" id="{837A8EF1-0278-F84E-B390-CD7073CAB8E1}"/>
              </a:ext>
            </a:extLst>
          </p:cNvPr>
          <p:cNvGrpSpPr/>
          <p:nvPr/>
        </p:nvGrpSpPr>
        <p:grpSpPr>
          <a:xfrm>
            <a:off x="206023" y="2598004"/>
            <a:ext cx="11603957" cy="1784719"/>
            <a:chOff x="264584" y="2913385"/>
            <a:chExt cx="8702968" cy="1338539"/>
          </a:xfrm>
        </p:grpSpPr>
        <p:sp>
          <p:nvSpPr>
            <p:cNvPr id="5" name="textruta 4">
              <a:extLst>
                <a:ext uri="{FF2B5EF4-FFF2-40B4-BE49-F238E27FC236}">
                  <a16:creationId xmlns:a16="http://schemas.microsoft.com/office/drawing/2014/main" id="{E84B44FC-B0F1-ABB1-D297-A3C2DE3594BF}"/>
                </a:ext>
              </a:extLst>
            </p:cNvPr>
            <p:cNvSpPr txBox="1"/>
            <p:nvPr/>
          </p:nvSpPr>
          <p:spPr>
            <a:xfrm>
              <a:off x="264584" y="2913385"/>
              <a:ext cx="2216150" cy="1338539"/>
            </a:xfrm>
            <a:prstGeom prst="rect">
              <a:avLst/>
            </a:prstGeom>
            <a:noFill/>
          </p:spPr>
          <p:txBody>
            <a:bodyPr wrap="square">
              <a:spAutoFit/>
            </a:bodyPr>
            <a:lstStyle/>
            <a:p>
              <a:pPr algn="ctr">
                <a:spcAft>
                  <a:spcPts val="400"/>
                </a:spcAft>
              </a:pPr>
              <a:r>
                <a:rPr lang="sv-SE" sz="1333" b="1" dirty="0">
                  <a:latin typeface="Century Gothic" panose="020B0502020202020204" pitchFamily="34" charset="0"/>
                </a:rPr>
                <a:t>KOLBINDNING</a:t>
              </a:r>
            </a:p>
            <a:p>
              <a:pPr algn="ctr">
                <a:spcAft>
                  <a:spcPts val="400"/>
                </a:spcAft>
              </a:pPr>
              <a:r>
                <a:rPr lang="sv-SE" sz="1333" dirty="0">
                  <a:latin typeface="Century Gothic" panose="020B0502020202020204" pitchFamily="34" charset="0"/>
                </a:rPr>
                <a:t>Växande skogar och </a:t>
              </a:r>
              <a:br>
                <a:rPr lang="sv-SE" sz="1333" dirty="0">
                  <a:latin typeface="Century Gothic" panose="020B0502020202020204" pitchFamily="34" charset="0"/>
                </a:rPr>
              </a:br>
              <a:r>
                <a:rPr lang="sv-SE" sz="1333" dirty="0">
                  <a:latin typeface="Century Gothic" panose="020B0502020202020204" pitchFamily="34" charset="0"/>
                </a:rPr>
                <a:t>produkter från skogen binder </a:t>
              </a:r>
              <a:br>
                <a:rPr lang="sv-SE" sz="1333" dirty="0">
                  <a:latin typeface="Century Gothic" panose="020B0502020202020204" pitchFamily="34" charset="0"/>
                </a:rPr>
              </a:br>
              <a:r>
                <a:rPr lang="sv-SE" sz="1333" dirty="0">
                  <a:latin typeface="Century Gothic" panose="020B0502020202020204" pitchFamily="34" charset="0"/>
                </a:rPr>
                <a:t>och lagrar netto</a:t>
              </a:r>
            </a:p>
            <a:p>
              <a:pPr algn="ctr">
                <a:spcAft>
                  <a:spcPts val="400"/>
                </a:spcAft>
              </a:pPr>
              <a:r>
                <a:rPr lang="sv-SE" sz="3333" dirty="0">
                  <a:solidFill>
                    <a:srgbClr val="82A975"/>
                  </a:solidFill>
                  <a:latin typeface="Century Gothic" panose="020B0502020202020204" pitchFamily="34" charset="0"/>
                </a:rPr>
                <a:t>46</a:t>
              </a:r>
            </a:p>
            <a:p>
              <a:pPr algn="ctr">
                <a:spcAft>
                  <a:spcPts val="400"/>
                </a:spcAft>
              </a:pPr>
              <a:r>
                <a:rPr lang="sv-SE" sz="1333" dirty="0">
                  <a:latin typeface="Century Gothic" panose="020B0502020202020204" pitchFamily="34" charset="0"/>
                </a:rPr>
                <a:t>miljoner ton CO</a:t>
              </a:r>
              <a:r>
                <a:rPr lang="sv-SE" sz="1333" baseline="-25000" dirty="0">
                  <a:latin typeface="Century Gothic" panose="020B0502020202020204" pitchFamily="34" charset="0"/>
                </a:rPr>
                <a:t>2</a:t>
              </a:r>
              <a:r>
                <a:rPr lang="sv-SE" sz="1333" dirty="0">
                  <a:latin typeface="Century Gothic" panose="020B0502020202020204" pitchFamily="34" charset="0"/>
                </a:rPr>
                <a:t>e/år</a:t>
              </a:r>
            </a:p>
          </p:txBody>
        </p:sp>
        <p:sp>
          <p:nvSpPr>
            <p:cNvPr id="6" name="textruta 5">
              <a:extLst>
                <a:ext uri="{FF2B5EF4-FFF2-40B4-BE49-F238E27FC236}">
                  <a16:creationId xmlns:a16="http://schemas.microsoft.com/office/drawing/2014/main" id="{0BB82185-E557-025B-3F36-A46366465E25}"/>
                </a:ext>
              </a:extLst>
            </p:cNvPr>
            <p:cNvSpPr txBox="1"/>
            <p:nvPr/>
          </p:nvSpPr>
          <p:spPr>
            <a:xfrm>
              <a:off x="2649106" y="2913385"/>
              <a:ext cx="1481667" cy="1338539"/>
            </a:xfrm>
            <a:prstGeom prst="rect">
              <a:avLst/>
            </a:prstGeom>
            <a:noFill/>
          </p:spPr>
          <p:txBody>
            <a:bodyPr wrap="square">
              <a:spAutoFit/>
            </a:bodyPr>
            <a:lstStyle/>
            <a:p>
              <a:pPr algn="ctr">
                <a:spcAft>
                  <a:spcPts val="400"/>
                </a:spcAft>
              </a:pPr>
              <a:r>
                <a:rPr lang="sv-SE" sz="1333" b="1" dirty="0">
                  <a:latin typeface="Century Gothic" panose="020B0502020202020204" pitchFamily="34" charset="0"/>
                </a:rPr>
                <a:t>FOSSILREDUCERING</a:t>
              </a:r>
            </a:p>
            <a:p>
              <a:pPr algn="ctr">
                <a:spcAft>
                  <a:spcPts val="400"/>
                </a:spcAft>
              </a:pPr>
              <a:r>
                <a:rPr lang="sv-SE" sz="1333" dirty="0">
                  <a:latin typeface="Century Gothic" panose="020B0502020202020204" pitchFamily="34" charset="0"/>
                </a:rPr>
                <a:t>Produkter från skogen ersätter fossilbaserade</a:t>
              </a:r>
            </a:p>
            <a:p>
              <a:pPr algn="ctr">
                <a:spcAft>
                  <a:spcPts val="400"/>
                </a:spcAft>
              </a:pPr>
              <a:r>
                <a:rPr lang="sv-SE" sz="3333" dirty="0">
                  <a:solidFill>
                    <a:srgbClr val="82A975"/>
                  </a:solidFill>
                  <a:latin typeface="Century Gothic" panose="020B0502020202020204" pitchFamily="34" charset="0"/>
                </a:rPr>
                <a:t>52</a:t>
              </a:r>
            </a:p>
            <a:p>
              <a:pPr algn="ctr">
                <a:spcAft>
                  <a:spcPts val="400"/>
                </a:spcAft>
              </a:pPr>
              <a:r>
                <a:rPr lang="sv-SE" sz="1333" dirty="0">
                  <a:latin typeface="Century Gothic" panose="020B0502020202020204" pitchFamily="34" charset="0"/>
                </a:rPr>
                <a:t>miljoner ton CO</a:t>
              </a:r>
              <a:r>
                <a:rPr lang="sv-SE" sz="1333" baseline="-25000" dirty="0">
                  <a:latin typeface="Century Gothic" panose="020B0502020202020204" pitchFamily="34" charset="0"/>
                </a:rPr>
                <a:t>2</a:t>
              </a:r>
              <a:r>
                <a:rPr lang="sv-SE" sz="1333" dirty="0">
                  <a:latin typeface="Century Gothic" panose="020B0502020202020204" pitchFamily="34" charset="0"/>
                </a:rPr>
                <a:t>e/år</a:t>
              </a:r>
            </a:p>
          </p:txBody>
        </p:sp>
        <p:sp>
          <p:nvSpPr>
            <p:cNvPr id="7" name="textruta 6">
              <a:extLst>
                <a:ext uri="{FF2B5EF4-FFF2-40B4-BE49-F238E27FC236}">
                  <a16:creationId xmlns:a16="http://schemas.microsoft.com/office/drawing/2014/main" id="{5DB4C37F-5446-0C0F-00A5-BA55F47CDAF6}"/>
                </a:ext>
              </a:extLst>
            </p:cNvPr>
            <p:cNvSpPr txBox="1"/>
            <p:nvPr/>
          </p:nvSpPr>
          <p:spPr>
            <a:xfrm>
              <a:off x="4428068" y="2913385"/>
              <a:ext cx="1837266" cy="1338539"/>
            </a:xfrm>
            <a:prstGeom prst="rect">
              <a:avLst/>
            </a:prstGeom>
            <a:noFill/>
          </p:spPr>
          <p:txBody>
            <a:bodyPr wrap="square">
              <a:spAutoFit/>
            </a:bodyPr>
            <a:lstStyle/>
            <a:p>
              <a:pPr algn="ctr">
                <a:spcAft>
                  <a:spcPts val="400"/>
                </a:spcAft>
              </a:pPr>
              <a:r>
                <a:rPr lang="sv-SE" sz="1333" b="1" dirty="0">
                  <a:latin typeface="Century Gothic" panose="020B0502020202020204" pitchFamily="34" charset="0"/>
                </a:rPr>
                <a:t>FOSSILUTSLÄPP</a:t>
              </a:r>
            </a:p>
            <a:p>
              <a:pPr algn="ctr">
                <a:spcAft>
                  <a:spcPts val="400"/>
                </a:spcAft>
              </a:pPr>
              <a:r>
                <a:rPr lang="sv-SE" sz="1333" dirty="0">
                  <a:latin typeface="Century Gothic" panose="020B0502020202020204" pitchFamily="34" charset="0"/>
                </a:rPr>
                <a:t>Fossila utsläpp från industriprocesser, transporter och insatsvaror</a:t>
              </a:r>
            </a:p>
            <a:p>
              <a:pPr algn="ctr">
                <a:spcAft>
                  <a:spcPts val="400"/>
                </a:spcAft>
              </a:pPr>
              <a:r>
                <a:rPr lang="sv-SE" sz="3333" dirty="0">
                  <a:latin typeface="Century Gothic" panose="020B0502020202020204" pitchFamily="34" charset="0"/>
                </a:rPr>
                <a:t>4</a:t>
              </a:r>
            </a:p>
            <a:p>
              <a:pPr algn="ctr">
                <a:spcAft>
                  <a:spcPts val="400"/>
                </a:spcAft>
              </a:pPr>
              <a:r>
                <a:rPr lang="sv-SE" sz="1333" dirty="0">
                  <a:latin typeface="Century Gothic" panose="020B0502020202020204" pitchFamily="34" charset="0"/>
                </a:rPr>
                <a:t>miljoner ton CO</a:t>
              </a:r>
              <a:r>
                <a:rPr lang="sv-SE" sz="1333" baseline="-25000" dirty="0">
                  <a:latin typeface="Century Gothic" panose="020B0502020202020204" pitchFamily="34" charset="0"/>
                </a:rPr>
                <a:t>2</a:t>
              </a:r>
              <a:r>
                <a:rPr lang="sv-SE" sz="1333" dirty="0">
                  <a:latin typeface="Century Gothic" panose="020B0502020202020204" pitchFamily="34" charset="0"/>
                </a:rPr>
                <a:t>e/år</a:t>
              </a:r>
            </a:p>
          </p:txBody>
        </p:sp>
        <p:sp>
          <p:nvSpPr>
            <p:cNvPr id="8" name="textruta 7">
              <a:extLst>
                <a:ext uri="{FF2B5EF4-FFF2-40B4-BE49-F238E27FC236}">
                  <a16:creationId xmlns:a16="http://schemas.microsoft.com/office/drawing/2014/main" id="{B929FF06-FA8A-EDAC-B6E3-169926128F76}"/>
                </a:ext>
              </a:extLst>
            </p:cNvPr>
            <p:cNvSpPr txBox="1"/>
            <p:nvPr/>
          </p:nvSpPr>
          <p:spPr>
            <a:xfrm>
              <a:off x="6637867" y="2913385"/>
              <a:ext cx="2329685" cy="1338539"/>
            </a:xfrm>
            <a:prstGeom prst="rect">
              <a:avLst/>
            </a:prstGeom>
            <a:noFill/>
          </p:spPr>
          <p:txBody>
            <a:bodyPr wrap="square">
              <a:spAutoFit/>
            </a:bodyPr>
            <a:lstStyle/>
            <a:p>
              <a:pPr algn="ctr">
                <a:spcAft>
                  <a:spcPts val="400"/>
                </a:spcAft>
              </a:pPr>
              <a:r>
                <a:rPr lang="sv-SE" sz="1333" b="1" dirty="0">
                  <a:latin typeface="Century Gothic" panose="020B0502020202020204" pitchFamily="34" charset="0"/>
                </a:rPr>
                <a:t>KLIMATEFFEKT</a:t>
              </a:r>
            </a:p>
            <a:p>
              <a:pPr algn="ctr">
                <a:spcAft>
                  <a:spcPts val="400"/>
                </a:spcAft>
              </a:pPr>
              <a:r>
                <a:rPr lang="sv-SE" sz="1333" dirty="0">
                  <a:latin typeface="Century Gothic" panose="020B0502020202020204" pitchFamily="34" charset="0"/>
                </a:rPr>
                <a:t>Sveriges skogsnäring är klimat-positiv och minskar klimat-belastningen med omkring</a:t>
              </a:r>
            </a:p>
            <a:p>
              <a:pPr algn="ctr">
                <a:spcAft>
                  <a:spcPts val="400"/>
                </a:spcAft>
              </a:pPr>
              <a:r>
                <a:rPr lang="sv-SE" sz="3333" dirty="0">
                  <a:solidFill>
                    <a:srgbClr val="82A975"/>
                  </a:solidFill>
                  <a:latin typeface="Century Gothic" panose="020B0502020202020204" pitchFamily="34" charset="0"/>
                </a:rPr>
                <a:t>94</a:t>
              </a:r>
            </a:p>
            <a:p>
              <a:pPr algn="ctr">
                <a:spcAft>
                  <a:spcPts val="400"/>
                </a:spcAft>
              </a:pPr>
              <a:r>
                <a:rPr lang="sv-SE" sz="1333" dirty="0">
                  <a:latin typeface="Century Gothic" panose="020B0502020202020204" pitchFamily="34" charset="0"/>
                </a:rPr>
                <a:t>miljoner ton CO</a:t>
              </a:r>
              <a:r>
                <a:rPr lang="sv-SE" sz="1333" baseline="-25000" dirty="0">
                  <a:latin typeface="Century Gothic" panose="020B0502020202020204" pitchFamily="34" charset="0"/>
                </a:rPr>
                <a:t>2</a:t>
              </a:r>
              <a:r>
                <a:rPr lang="sv-SE" sz="1333" dirty="0">
                  <a:latin typeface="Century Gothic" panose="020B0502020202020204" pitchFamily="34" charset="0"/>
                </a:rPr>
                <a:t>e/år</a:t>
              </a:r>
            </a:p>
          </p:txBody>
        </p:sp>
        <p:sp>
          <p:nvSpPr>
            <p:cNvPr id="9" name="textruta 8">
              <a:extLst>
                <a:ext uri="{FF2B5EF4-FFF2-40B4-BE49-F238E27FC236}">
                  <a16:creationId xmlns:a16="http://schemas.microsoft.com/office/drawing/2014/main" id="{A0C501B3-FFB2-3AA9-4D8F-755347FC14B5}"/>
                </a:ext>
              </a:extLst>
            </p:cNvPr>
            <p:cNvSpPr txBox="1"/>
            <p:nvPr/>
          </p:nvSpPr>
          <p:spPr>
            <a:xfrm>
              <a:off x="2255984" y="3511231"/>
              <a:ext cx="449499" cy="453922"/>
            </a:xfrm>
            <a:prstGeom prst="rect">
              <a:avLst/>
            </a:prstGeom>
            <a:noFill/>
          </p:spPr>
          <p:txBody>
            <a:bodyPr wrap="square">
              <a:spAutoFit/>
            </a:bodyPr>
            <a:lstStyle/>
            <a:p>
              <a:pPr algn="ctr">
                <a:spcAft>
                  <a:spcPts val="400"/>
                </a:spcAft>
              </a:pPr>
              <a:r>
                <a:rPr lang="sv-SE" sz="3333" dirty="0">
                  <a:solidFill>
                    <a:srgbClr val="82A975"/>
                  </a:solidFill>
                  <a:latin typeface="Century Gothic" panose="020B0502020202020204" pitchFamily="34" charset="0"/>
                </a:rPr>
                <a:t>+</a:t>
              </a:r>
              <a:endParaRPr lang="sv-SE" sz="1333" dirty="0">
                <a:latin typeface="Century Gothic" panose="020B0502020202020204" pitchFamily="34" charset="0"/>
              </a:endParaRPr>
            </a:p>
          </p:txBody>
        </p:sp>
        <p:sp>
          <p:nvSpPr>
            <p:cNvPr id="10" name="textruta 9">
              <a:extLst>
                <a:ext uri="{FF2B5EF4-FFF2-40B4-BE49-F238E27FC236}">
                  <a16:creationId xmlns:a16="http://schemas.microsoft.com/office/drawing/2014/main" id="{73762C6E-A7D4-5246-47EA-7CB6243429E7}"/>
                </a:ext>
              </a:extLst>
            </p:cNvPr>
            <p:cNvSpPr txBox="1"/>
            <p:nvPr/>
          </p:nvSpPr>
          <p:spPr>
            <a:xfrm>
              <a:off x="4313385" y="3494298"/>
              <a:ext cx="449499" cy="453922"/>
            </a:xfrm>
            <a:prstGeom prst="rect">
              <a:avLst/>
            </a:prstGeom>
            <a:noFill/>
          </p:spPr>
          <p:txBody>
            <a:bodyPr wrap="square">
              <a:spAutoFit/>
            </a:bodyPr>
            <a:lstStyle/>
            <a:p>
              <a:pPr algn="ctr">
                <a:spcAft>
                  <a:spcPts val="400"/>
                </a:spcAft>
              </a:pPr>
              <a:r>
                <a:rPr lang="sv-SE" sz="3333" dirty="0">
                  <a:latin typeface="Century Gothic" panose="020B0502020202020204" pitchFamily="34" charset="0"/>
                </a:rPr>
                <a:t>–</a:t>
              </a:r>
              <a:endParaRPr lang="sv-SE" sz="1333" dirty="0">
                <a:latin typeface="Century Gothic" panose="020B0502020202020204" pitchFamily="34" charset="0"/>
              </a:endParaRPr>
            </a:p>
          </p:txBody>
        </p:sp>
        <p:sp>
          <p:nvSpPr>
            <p:cNvPr id="11" name="textruta 10">
              <a:extLst>
                <a:ext uri="{FF2B5EF4-FFF2-40B4-BE49-F238E27FC236}">
                  <a16:creationId xmlns:a16="http://schemas.microsoft.com/office/drawing/2014/main" id="{0BEFABD1-117D-7781-44A5-B76B716B7E5B}"/>
                </a:ext>
              </a:extLst>
            </p:cNvPr>
            <p:cNvSpPr txBox="1"/>
            <p:nvPr/>
          </p:nvSpPr>
          <p:spPr>
            <a:xfrm>
              <a:off x="6490279" y="3562033"/>
              <a:ext cx="449499" cy="453922"/>
            </a:xfrm>
            <a:prstGeom prst="rect">
              <a:avLst/>
            </a:prstGeom>
            <a:noFill/>
          </p:spPr>
          <p:txBody>
            <a:bodyPr wrap="square">
              <a:spAutoFit/>
            </a:bodyPr>
            <a:lstStyle/>
            <a:p>
              <a:pPr>
                <a:spcAft>
                  <a:spcPts val="400"/>
                </a:spcAft>
              </a:pPr>
              <a:r>
                <a:rPr lang="sv-SE" sz="3333" dirty="0">
                  <a:solidFill>
                    <a:srgbClr val="82A975"/>
                  </a:solidFill>
                </a:rPr>
                <a:t>≈</a:t>
              </a:r>
            </a:p>
          </p:txBody>
        </p:sp>
      </p:grpSp>
    </p:spTree>
    <p:extLst>
      <p:ext uri="{BB962C8B-B14F-4D97-AF65-F5344CB8AC3E}">
        <p14:creationId xmlns:p14="http://schemas.microsoft.com/office/powerpoint/2010/main" val="414611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F00724-13F2-73E2-2072-DA82153DE1D8}"/>
              </a:ext>
            </a:extLst>
          </p:cNvPr>
          <p:cNvSpPr>
            <a:spLocks noGrp="1"/>
          </p:cNvSpPr>
          <p:nvPr>
            <p:ph type="title"/>
          </p:nvPr>
        </p:nvSpPr>
        <p:spPr>
          <a:xfrm>
            <a:off x="350401" y="365125"/>
            <a:ext cx="10708465" cy="741185"/>
          </a:xfrm>
        </p:spPr>
        <p:txBody>
          <a:bodyPr>
            <a:normAutofit/>
          </a:bodyPr>
          <a:lstStyle/>
          <a:p>
            <a:r>
              <a:rPr lang="sv-SE" dirty="0"/>
              <a:t>Produktion och handel</a:t>
            </a:r>
          </a:p>
        </p:txBody>
      </p:sp>
      <p:sp>
        <p:nvSpPr>
          <p:cNvPr id="3" name="Platshållare för innehåll 2">
            <a:extLst>
              <a:ext uri="{FF2B5EF4-FFF2-40B4-BE49-F238E27FC236}">
                <a16:creationId xmlns:a16="http://schemas.microsoft.com/office/drawing/2014/main" id="{34A45863-7912-65AF-4468-68892741905E}"/>
              </a:ext>
            </a:extLst>
          </p:cNvPr>
          <p:cNvSpPr>
            <a:spLocks noGrp="1"/>
          </p:cNvSpPr>
          <p:nvPr>
            <p:ph idx="1"/>
          </p:nvPr>
        </p:nvSpPr>
        <p:spPr>
          <a:xfrm>
            <a:off x="6221698" y="2377742"/>
            <a:ext cx="5108911" cy="4243257"/>
          </a:xfrm>
        </p:spPr>
        <p:txBody>
          <a:bodyPr/>
          <a:lstStyle/>
          <a:p>
            <a:pPr marL="0" indent="0">
              <a:buNone/>
            </a:pPr>
            <a:r>
              <a:rPr lang="sv-SE" b="0" dirty="0"/>
              <a:t>Drygt hälften av skogsskörden går till sågverken och bearbetas till olika slags virke och förädlade produkter som till exempel limträ. Resten går till massa- och pappersbruken där slutprodukterna blir en mängd olika sorters papper, kartonger och textilier. </a:t>
            </a:r>
          </a:p>
          <a:p>
            <a:pPr marL="0" indent="0">
              <a:buNone/>
            </a:pPr>
            <a:r>
              <a:rPr lang="sv-SE" b="0" dirty="0"/>
              <a:t>Bioenergi är ytterligare en viktig produkt som tillverkas av restströmmar från både sågverken och bruken.</a:t>
            </a:r>
          </a:p>
        </p:txBody>
      </p:sp>
      <p:pic>
        <p:nvPicPr>
          <p:cNvPr id="6" name="Bildobjekt 5">
            <a:extLst>
              <a:ext uri="{FF2B5EF4-FFF2-40B4-BE49-F238E27FC236}">
                <a16:creationId xmlns:a16="http://schemas.microsoft.com/office/drawing/2014/main" id="{D4180C91-7866-F088-6B7A-84754EBD21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1342" y="1342167"/>
            <a:ext cx="5344503" cy="1382888"/>
          </a:xfrm>
          <a:prstGeom prst="rect">
            <a:avLst/>
          </a:prstGeom>
        </p:spPr>
      </p:pic>
      <p:grpSp>
        <p:nvGrpSpPr>
          <p:cNvPr id="9" name="Grupp 8">
            <a:extLst>
              <a:ext uri="{FF2B5EF4-FFF2-40B4-BE49-F238E27FC236}">
                <a16:creationId xmlns:a16="http://schemas.microsoft.com/office/drawing/2014/main" id="{4449E266-21B8-6687-D83F-E357F8591CF6}"/>
              </a:ext>
            </a:extLst>
          </p:cNvPr>
          <p:cNvGrpSpPr/>
          <p:nvPr/>
        </p:nvGrpSpPr>
        <p:grpSpPr>
          <a:xfrm>
            <a:off x="73002" y="2795279"/>
            <a:ext cx="5435068" cy="3825720"/>
            <a:chOff x="5116721" y="916633"/>
            <a:chExt cx="3620879" cy="2548721"/>
          </a:xfrm>
        </p:grpSpPr>
        <p:pic>
          <p:nvPicPr>
            <p:cNvPr id="5" name="Bildobjekt 4">
              <a:extLst>
                <a:ext uri="{FF2B5EF4-FFF2-40B4-BE49-F238E27FC236}">
                  <a16:creationId xmlns:a16="http://schemas.microsoft.com/office/drawing/2014/main" id="{B8FB55A1-D9E4-DAC6-8434-F1EC66A624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6721" y="916633"/>
              <a:ext cx="3620879" cy="2204410"/>
            </a:xfrm>
            <a:prstGeom prst="rect">
              <a:avLst/>
            </a:prstGeom>
          </p:spPr>
        </p:pic>
        <p:sp>
          <p:nvSpPr>
            <p:cNvPr id="8" name="textruta 7">
              <a:extLst>
                <a:ext uri="{FF2B5EF4-FFF2-40B4-BE49-F238E27FC236}">
                  <a16:creationId xmlns:a16="http://schemas.microsoft.com/office/drawing/2014/main" id="{830C7E73-1B68-0C36-DC23-0FEFF718A35F}"/>
                </a:ext>
              </a:extLst>
            </p:cNvPr>
            <p:cNvSpPr txBox="1"/>
            <p:nvPr/>
          </p:nvSpPr>
          <p:spPr>
            <a:xfrm>
              <a:off x="5367867" y="3214177"/>
              <a:ext cx="3217332" cy="251177"/>
            </a:xfrm>
            <a:prstGeom prst="rect">
              <a:avLst/>
            </a:prstGeom>
            <a:noFill/>
          </p:spPr>
          <p:txBody>
            <a:bodyPr wrap="square">
              <a:spAutoFit/>
            </a:bodyPr>
            <a:lstStyle/>
            <a:p>
              <a:pPr>
                <a:spcAft>
                  <a:spcPts val="267"/>
                </a:spcAft>
              </a:pPr>
              <a:r>
                <a:rPr lang="sv-SE" sz="800" dirty="0">
                  <a:solidFill>
                    <a:srgbClr val="292308"/>
                  </a:solidFill>
                  <a:latin typeface="Century Gothic" panose="020B0502020202020204" pitchFamily="34" charset="0"/>
                </a:rPr>
                <a:t>*Omräknat: faktor 2m</a:t>
              </a:r>
              <a:r>
                <a:rPr lang="sv-SE" sz="800" baseline="30000" dirty="0">
                  <a:solidFill>
                    <a:srgbClr val="292308"/>
                  </a:solidFill>
                  <a:latin typeface="Century Gothic" panose="020B0502020202020204" pitchFamily="34" charset="0"/>
                </a:rPr>
                <a:t>3</a:t>
              </a:r>
              <a:r>
                <a:rPr lang="sv-SE" sz="800" dirty="0">
                  <a:solidFill>
                    <a:srgbClr val="292308"/>
                  </a:solidFill>
                  <a:latin typeface="Century Gothic" panose="020B0502020202020204" pitchFamily="34" charset="0"/>
                </a:rPr>
                <a:t> = 1 ton har använts</a:t>
              </a:r>
            </a:p>
            <a:p>
              <a:pPr>
                <a:spcAft>
                  <a:spcPts val="267"/>
                </a:spcAft>
              </a:pPr>
              <a:r>
                <a:rPr lang="sv-SE" sz="800" dirty="0">
                  <a:solidFill>
                    <a:srgbClr val="292308"/>
                  </a:solidFill>
                  <a:latin typeface="Century Gothic" panose="020B0502020202020204" pitchFamily="34" charset="0"/>
                </a:rPr>
                <a:t>Källor: Skogsindustrierna, CEPI, FAO</a:t>
              </a:r>
            </a:p>
          </p:txBody>
        </p:sp>
      </p:grpSp>
      <p:pic>
        <p:nvPicPr>
          <p:cNvPr id="7" name="Bildobjekt 6">
            <a:extLst>
              <a:ext uri="{FF2B5EF4-FFF2-40B4-BE49-F238E27FC236}">
                <a16:creationId xmlns:a16="http://schemas.microsoft.com/office/drawing/2014/main" id="{4B61370C-493E-59C4-214A-C9DB29B0B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65031" y="1290830"/>
            <a:ext cx="914576" cy="871321"/>
          </a:xfrm>
          <a:prstGeom prst="rect">
            <a:avLst/>
          </a:prstGeom>
        </p:spPr>
      </p:pic>
    </p:spTree>
    <p:extLst>
      <p:ext uri="{BB962C8B-B14F-4D97-AF65-F5344CB8AC3E}">
        <p14:creationId xmlns:p14="http://schemas.microsoft.com/office/powerpoint/2010/main" val="378937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CD0143-4EC5-310A-78B7-4C0A40D5ADCD}"/>
              </a:ext>
            </a:extLst>
          </p:cNvPr>
          <p:cNvSpPr>
            <a:spLocks noGrp="1"/>
          </p:cNvSpPr>
          <p:nvPr>
            <p:ph type="title"/>
          </p:nvPr>
        </p:nvSpPr>
        <p:spPr>
          <a:xfrm>
            <a:off x="350400" y="365125"/>
            <a:ext cx="11486445" cy="741185"/>
          </a:xfrm>
        </p:spPr>
        <p:txBody>
          <a:bodyPr>
            <a:normAutofit/>
          </a:bodyPr>
          <a:lstStyle/>
          <a:p>
            <a:r>
              <a:rPr lang="sv-SE" sz="2667" u="sng" dirty="0"/>
              <a:t>Produktion i Sverige</a:t>
            </a:r>
          </a:p>
        </p:txBody>
      </p:sp>
      <p:pic>
        <p:nvPicPr>
          <p:cNvPr id="5" name="Bildobjekt 4">
            <a:extLst>
              <a:ext uri="{FF2B5EF4-FFF2-40B4-BE49-F238E27FC236}">
                <a16:creationId xmlns:a16="http://schemas.microsoft.com/office/drawing/2014/main" id="{FF947757-EC7C-E786-CE3F-F2B41BA04E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30" y="1612895"/>
            <a:ext cx="5643137" cy="2722040"/>
          </a:xfrm>
          <a:prstGeom prst="rect">
            <a:avLst/>
          </a:prstGeom>
        </p:spPr>
      </p:pic>
      <p:sp>
        <p:nvSpPr>
          <p:cNvPr id="8" name="textruta 7">
            <a:extLst>
              <a:ext uri="{FF2B5EF4-FFF2-40B4-BE49-F238E27FC236}">
                <a16:creationId xmlns:a16="http://schemas.microsoft.com/office/drawing/2014/main" id="{93714673-E1AF-9621-8195-398457F52781}"/>
              </a:ext>
            </a:extLst>
          </p:cNvPr>
          <p:cNvSpPr txBox="1"/>
          <p:nvPr/>
        </p:nvSpPr>
        <p:spPr>
          <a:xfrm>
            <a:off x="386646" y="5938164"/>
            <a:ext cx="4842935" cy="215444"/>
          </a:xfrm>
          <a:prstGeom prst="rect">
            <a:avLst/>
          </a:prstGeom>
          <a:noFill/>
        </p:spPr>
        <p:txBody>
          <a:bodyPr wrap="square">
            <a:spAutoFit/>
          </a:bodyPr>
          <a:lstStyle/>
          <a:p>
            <a:r>
              <a:rPr lang="sv-SE" sz="800" dirty="0">
                <a:latin typeface="Century Gothic" panose="020B0502020202020204" pitchFamily="34" charset="0"/>
              </a:rPr>
              <a:t>Källa: Skogsindustrierna</a:t>
            </a:r>
          </a:p>
        </p:txBody>
      </p:sp>
      <p:pic>
        <p:nvPicPr>
          <p:cNvPr id="10" name="Bildobjekt 9">
            <a:extLst>
              <a:ext uri="{FF2B5EF4-FFF2-40B4-BE49-F238E27FC236}">
                <a16:creationId xmlns:a16="http://schemas.microsoft.com/office/drawing/2014/main" id="{4CAC85E6-F6B3-3402-035B-F34BA74B8F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5505" y="1567737"/>
            <a:ext cx="5332848" cy="3338691"/>
          </a:xfrm>
          <a:prstGeom prst="rect">
            <a:avLst/>
          </a:prstGeom>
        </p:spPr>
      </p:pic>
    </p:spTree>
    <p:extLst>
      <p:ext uri="{BB962C8B-B14F-4D97-AF65-F5344CB8AC3E}">
        <p14:creationId xmlns:p14="http://schemas.microsoft.com/office/powerpoint/2010/main" val="5362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5B691B-745B-33D9-E27C-27984E7562DD}"/>
              </a:ext>
            </a:extLst>
          </p:cNvPr>
          <p:cNvSpPr>
            <a:spLocks noGrp="1"/>
          </p:cNvSpPr>
          <p:nvPr>
            <p:ph type="title"/>
          </p:nvPr>
        </p:nvSpPr>
        <p:spPr>
          <a:xfrm>
            <a:off x="350400" y="365125"/>
            <a:ext cx="12299800" cy="741185"/>
          </a:xfrm>
        </p:spPr>
        <p:txBody>
          <a:bodyPr>
            <a:normAutofit/>
          </a:bodyPr>
          <a:lstStyle/>
          <a:p>
            <a:r>
              <a:rPr lang="sv-SE" sz="2667" u="sng" dirty="0"/>
              <a:t>Marknader</a:t>
            </a:r>
          </a:p>
        </p:txBody>
      </p:sp>
      <p:sp>
        <p:nvSpPr>
          <p:cNvPr id="3" name="Platshållare för innehåll 2">
            <a:extLst>
              <a:ext uri="{FF2B5EF4-FFF2-40B4-BE49-F238E27FC236}">
                <a16:creationId xmlns:a16="http://schemas.microsoft.com/office/drawing/2014/main" id="{2FFEC72C-0E6E-5D90-2463-B91D6DE3FC94}"/>
              </a:ext>
            </a:extLst>
          </p:cNvPr>
          <p:cNvSpPr>
            <a:spLocks noGrp="1"/>
          </p:cNvSpPr>
          <p:nvPr>
            <p:ph idx="1"/>
          </p:nvPr>
        </p:nvSpPr>
        <p:spPr>
          <a:xfrm>
            <a:off x="1307807" y="1355643"/>
            <a:ext cx="3374390" cy="2280356"/>
          </a:xfrm>
        </p:spPr>
        <p:txBody>
          <a:bodyPr>
            <a:normAutofit/>
          </a:bodyPr>
          <a:lstStyle/>
          <a:p>
            <a:pPr marL="0" indent="0">
              <a:buNone/>
            </a:pPr>
            <a:r>
              <a:rPr lang="sv-SE" b="0" dirty="0"/>
              <a:t>Tyskland är den enskilt största exportmarknaden för svensk massa, papper och kartong.</a:t>
            </a:r>
            <a:br>
              <a:rPr lang="sv-SE" b="0" dirty="0"/>
            </a:br>
            <a:r>
              <a:rPr lang="sv-SE" b="0" dirty="0"/>
              <a:t>Storbritannien är den största för sågade trävaror.</a:t>
            </a:r>
          </a:p>
        </p:txBody>
      </p:sp>
      <p:sp>
        <p:nvSpPr>
          <p:cNvPr id="9" name="textruta 8">
            <a:extLst>
              <a:ext uri="{FF2B5EF4-FFF2-40B4-BE49-F238E27FC236}">
                <a16:creationId xmlns:a16="http://schemas.microsoft.com/office/drawing/2014/main" id="{4B98E615-5845-FBCF-8B42-11B9ABF34FEF}"/>
              </a:ext>
            </a:extLst>
          </p:cNvPr>
          <p:cNvSpPr txBox="1"/>
          <p:nvPr/>
        </p:nvSpPr>
        <p:spPr>
          <a:xfrm>
            <a:off x="386646" y="5938164"/>
            <a:ext cx="4842935" cy="215444"/>
          </a:xfrm>
          <a:prstGeom prst="rect">
            <a:avLst/>
          </a:prstGeom>
          <a:noFill/>
        </p:spPr>
        <p:txBody>
          <a:bodyPr wrap="square">
            <a:spAutoFit/>
          </a:bodyPr>
          <a:lstStyle/>
          <a:p>
            <a:r>
              <a:rPr lang="sv-SE" sz="800" dirty="0">
                <a:latin typeface="Century Gothic" panose="020B0502020202020204" pitchFamily="34" charset="0"/>
              </a:rPr>
              <a:t>Källa: Skogsindustrierna</a:t>
            </a:r>
          </a:p>
        </p:txBody>
      </p:sp>
      <p:pic>
        <p:nvPicPr>
          <p:cNvPr id="13" name="Bildobjekt 12">
            <a:extLst>
              <a:ext uri="{FF2B5EF4-FFF2-40B4-BE49-F238E27FC236}">
                <a16:creationId xmlns:a16="http://schemas.microsoft.com/office/drawing/2014/main" id="{E47B181D-7D8F-18BF-CB39-8096CED409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9886" y="1111486"/>
            <a:ext cx="5372625" cy="5216743"/>
          </a:xfrm>
          <a:prstGeom prst="rect">
            <a:avLst/>
          </a:prstGeom>
        </p:spPr>
      </p:pic>
      <p:pic>
        <p:nvPicPr>
          <p:cNvPr id="14" name="Bildobjekt 13">
            <a:extLst>
              <a:ext uri="{FF2B5EF4-FFF2-40B4-BE49-F238E27FC236}">
                <a16:creationId xmlns:a16="http://schemas.microsoft.com/office/drawing/2014/main" id="{731ECBAC-D6E0-6A80-416F-C886AD33F4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196" y="1355643"/>
            <a:ext cx="914576" cy="871321"/>
          </a:xfrm>
          <a:prstGeom prst="rect">
            <a:avLst/>
          </a:prstGeom>
        </p:spPr>
      </p:pic>
    </p:spTree>
    <p:extLst>
      <p:ext uri="{BB962C8B-B14F-4D97-AF65-F5344CB8AC3E}">
        <p14:creationId xmlns:p14="http://schemas.microsoft.com/office/powerpoint/2010/main" val="339487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A56B7A-7D81-2132-808A-5D1DDFC3CC87}"/>
              </a:ext>
            </a:extLst>
          </p:cNvPr>
          <p:cNvSpPr>
            <a:spLocks noGrp="1"/>
          </p:cNvSpPr>
          <p:nvPr>
            <p:ph type="title"/>
          </p:nvPr>
        </p:nvSpPr>
        <p:spPr/>
        <p:txBody>
          <a:bodyPr>
            <a:normAutofit/>
          </a:bodyPr>
          <a:lstStyle/>
          <a:p>
            <a:r>
              <a:rPr lang="sv-SE" sz="2667" u="sng" dirty="0"/>
              <a:t>Export</a:t>
            </a:r>
          </a:p>
        </p:txBody>
      </p:sp>
      <p:sp>
        <p:nvSpPr>
          <p:cNvPr id="4" name="Platshållare för innehåll 2">
            <a:extLst>
              <a:ext uri="{FF2B5EF4-FFF2-40B4-BE49-F238E27FC236}">
                <a16:creationId xmlns:a16="http://schemas.microsoft.com/office/drawing/2014/main" id="{668C6FED-7B2A-A945-DA98-1C0A452CE74C}"/>
              </a:ext>
            </a:extLst>
          </p:cNvPr>
          <p:cNvSpPr>
            <a:spLocks noGrp="1"/>
          </p:cNvSpPr>
          <p:nvPr>
            <p:ph idx="1"/>
          </p:nvPr>
        </p:nvSpPr>
        <p:spPr>
          <a:xfrm>
            <a:off x="1323220" y="1445489"/>
            <a:ext cx="4419600" cy="1858229"/>
          </a:xfrm>
        </p:spPr>
        <p:txBody>
          <a:bodyPr/>
          <a:lstStyle/>
          <a:p>
            <a:pPr marL="0" indent="0">
              <a:buNone/>
            </a:pPr>
            <a:r>
              <a:rPr lang="sv-SE" b="0" dirty="0"/>
              <a:t>Skogsprodukter svarar för 10 % av Sveriges totala varuexport och 3 % av den totala varuimporten. Det ger ett stort bidrag till Sveriges handelsbalans.</a:t>
            </a:r>
          </a:p>
        </p:txBody>
      </p:sp>
      <p:pic>
        <p:nvPicPr>
          <p:cNvPr id="7" name="Bildobjekt 6">
            <a:extLst>
              <a:ext uri="{FF2B5EF4-FFF2-40B4-BE49-F238E27FC236}">
                <a16:creationId xmlns:a16="http://schemas.microsoft.com/office/drawing/2014/main" id="{0EA9A832-DD2D-EC61-5E4F-0A9A9DCC37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30169" y="1299052"/>
            <a:ext cx="6016423" cy="3208053"/>
          </a:xfrm>
          <a:prstGeom prst="rect">
            <a:avLst/>
          </a:prstGeom>
        </p:spPr>
      </p:pic>
      <p:sp>
        <p:nvSpPr>
          <p:cNvPr id="9" name="textruta 8">
            <a:extLst>
              <a:ext uri="{FF2B5EF4-FFF2-40B4-BE49-F238E27FC236}">
                <a16:creationId xmlns:a16="http://schemas.microsoft.com/office/drawing/2014/main" id="{EF8191CB-9FAA-AA74-7D64-B04A6B78DC8F}"/>
              </a:ext>
            </a:extLst>
          </p:cNvPr>
          <p:cNvSpPr txBox="1"/>
          <p:nvPr/>
        </p:nvSpPr>
        <p:spPr>
          <a:xfrm>
            <a:off x="751002" y="3683096"/>
            <a:ext cx="4447823" cy="1682255"/>
          </a:xfrm>
          <a:prstGeom prst="rect">
            <a:avLst/>
          </a:prstGeom>
          <a:noFill/>
        </p:spPr>
        <p:txBody>
          <a:bodyPr wrap="square">
            <a:spAutoFit/>
          </a:bodyPr>
          <a:lstStyle/>
          <a:p>
            <a:pPr algn="ctr">
              <a:spcAft>
                <a:spcPts val="400"/>
              </a:spcAft>
            </a:pPr>
            <a:r>
              <a:rPr lang="sv-SE" sz="3333" dirty="0">
                <a:latin typeface="Century Gothic" panose="020B0502020202020204" pitchFamily="34" charset="0"/>
              </a:rPr>
              <a:t>80 %</a:t>
            </a:r>
          </a:p>
          <a:p>
            <a:pPr algn="ctr">
              <a:spcAft>
                <a:spcPts val="400"/>
              </a:spcAft>
            </a:pPr>
            <a:r>
              <a:rPr lang="sv-SE" sz="1333" dirty="0">
                <a:latin typeface="Century Gothic" panose="020B0502020202020204" pitchFamily="34" charset="0"/>
              </a:rPr>
              <a:t>Av produktionen går på export till ett värde av</a:t>
            </a:r>
          </a:p>
          <a:p>
            <a:pPr algn="ctr">
              <a:spcAft>
                <a:spcPts val="400"/>
              </a:spcAft>
            </a:pPr>
            <a:r>
              <a:rPr lang="sv-SE" sz="3333" dirty="0">
                <a:latin typeface="Century Gothic" panose="020B0502020202020204" pitchFamily="34" charset="0"/>
              </a:rPr>
              <a:t>164</a:t>
            </a:r>
          </a:p>
          <a:p>
            <a:pPr algn="ctr">
              <a:spcAft>
                <a:spcPts val="400"/>
              </a:spcAft>
            </a:pPr>
            <a:r>
              <a:rPr lang="sv-SE" sz="1333" dirty="0">
                <a:latin typeface="Century Gothic" panose="020B0502020202020204" pitchFamily="34" charset="0"/>
              </a:rPr>
              <a:t>miljarder kronor</a:t>
            </a:r>
          </a:p>
        </p:txBody>
      </p:sp>
      <p:cxnSp>
        <p:nvCxnSpPr>
          <p:cNvPr id="11" name="Rak 10">
            <a:extLst>
              <a:ext uri="{FF2B5EF4-FFF2-40B4-BE49-F238E27FC236}">
                <a16:creationId xmlns:a16="http://schemas.microsoft.com/office/drawing/2014/main" id="{43BC2483-55CF-8310-BDDA-F2A2814C6597}"/>
              </a:ext>
            </a:extLst>
          </p:cNvPr>
          <p:cNvCxnSpPr>
            <a:cxnSpLocks/>
          </p:cNvCxnSpPr>
          <p:nvPr/>
        </p:nvCxnSpPr>
        <p:spPr>
          <a:xfrm>
            <a:off x="751002" y="3509227"/>
            <a:ext cx="44478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95879B81-DE7D-2A81-E481-77981E71588D}"/>
              </a:ext>
            </a:extLst>
          </p:cNvPr>
          <p:cNvSpPr txBox="1"/>
          <p:nvPr/>
        </p:nvSpPr>
        <p:spPr>
          <a:xfrm>
            <a:off x="6130170" y="4699848"/>
            <a:ext cx="4842935" cy="215444"/>
          </a:xfrm>
          <a:prstGeom prst="rect">
            <a:avLst/>
          </a:prstGeom>
          <a:noFill/>
        </p:spPr>
        <p:txBody>
          <a:bodyPr wrap="square">
            <a:spAutoFit/>
          </a:bodyPr>
          <a:lstStyle/>
          <a:p>
            <a:r>
              <a:rPr lang="sv-SE" sz="800" dirty="0">
                <a:latin typeface="Century Gothic" panose="020B0502020202020204" pitchFamily="34" charset="0"/>
              </a:rPr>
              <a:t>Källor: Skogsindustrierna, SCB</a:t>
            </a:r>
          </a:p>
        </p:txBody>
      </p:sp>
      <p:pic>
        <p:nvPicPr>
          <p:cNvPr id="10" name="Bildobjekt 9">
            <a:extLst>
              <a:ext uri="{FF2B5EF4-FFF2-40B4-BE49-F238E27FC236}">
                <a16:creationId xmlns:a16="http://schemas.microsoft.com/office/drawing/2014/main" id="{D0876AFA-EBCA-DA1F-DF6D-ED171299DF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644" y="1403467"/>
            <a:ext cx="914576" cy="871321"/>
          </a:xfrm>
          <a:prstGeom prst="rect">
            <a:avLst/>
          </a:prstGeom>
        </p:spPr>
      </p:pic>
      <p:cxnSp>
        <p:nvCxnSpPr>
          <p:cNvPr id="14" name="Rak 13">
            <a:extLst>
              <a:ext uri="{FF2B5EF4-FFF2-40B4-BE49-F238E27FC236}">
                <a16:creationId xmlns:a16="http://schemas.microsoft.com/office/drawing/2014/main" id="{159623A2-97EA-259C-1111-AE9381AB4629}"/>
              </a:ext>
            </a:extLst>
          </p:cNvPr>
          <p:cNvCxnSpPr>
            <a:cxnSpLocks/>
          </p:cNvCxnSpPr>
          <p:nvPr/>
        </p:nvCxnSpPr>
        <p:spPr>
          <a:xfrm>
            <a:off x="751002" y="5570255"/>
            <a:ext cx="44478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18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B21BD-49D6-09FC-300C-1D694A6B95D7}"/>
              </a:ext>
            </a:extLst>
          </p:cNvPr>
          <p:cNvSpPr>
            <a:spLocks noGrp="1"/>
          </p:cNvSpPr>
          <p:nvPr>
            <p:ph type="title"/>
          </p:nvPr>
        </p:nvSpPr>
        <p:spPr/>
        <p:txBody>
          <a:bodyPr>
            <a:normAutofit/>
          </a:bodyPr>
          <a:lstStyle/>
          <a:p>
            <a:r>
              <a:rPr lang="sv-SE" sz="2667" u="sng" dirty="0"/>
              <a:t>Medarbetare</a:t>
            </a:r>
          </a:p>
        </p:txBody>
      </p:sp>
      <p:sp>
        <p:nvSpPr>
          <p:cNvPr id="3" name="Platshållare för innehåll 2">
            <a:extLst>
              <a:ext uri="{FF2B5EF4-FFF2-40B4-BE49-F238E27FC236}">
                <a16:creationId xmlns:a16="http://schemas.microsoft.com/office/drawing/2014/main" id="{0E453A25-481F-A073-1006-9ECDDA4AACFF}"/>
              </a:ext>
            </a:extLst>
          </p:cNvPr>
          <p:cNvSpPr>
            <a:spLocks noGrp="1"/>
          </p:cNvSpPr>
          <p:nvPr>
            <p:ph idx="1"/>
          </p:nvPr>
        </p:nvSpPr>
        <p:spPr>
          <a:xfrm>
            <a:off x="1429991" y="1549985"/>
            <a:ext cx="4017283" cy="4960304"/>
          </a:xfrm>
        </p:spPr>
        <p:txBody>
          <a:bodyPr/>
          <a:lstStyle/>
          <a:p>
            <a:pPr marL="0" indent="0">
              <a:buNone/>
            </a:pPr>
            <a:r>
              <a:rPr lang="sv-SE" b="0" dirty="0"/>
              <a:t>Drygt 70 000 människor är direkt anställda inom skogsbruket och skogsindustrin. När alla underleverantörer räknas in är 115 000 personer sysselsatta i branschen.</a:t>
            </a:r>
          </a:p>
        </p:txBody>
      </p:sp>
      <p:pic>
        <p:nvPicPr>
          <p:cNvPr id="7" name="Bildobjekt 6">
            <a:extLst>
              <a:ext uri="{FF2B5EF4-FFF2-40B4-BE49-F238E27FC236}">
                <a16:creationId xmlns:a16="http://schemas.microsoft.com/office/drawing/2014/main" id="{2D14D1B0-B860-CEA8-79D5-8DF6DE2BCC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5596" y="1352226"/>
            <a:ext cx="6285089" cy="3606801"/>
          </a:xfrm>
          <a:prstGeom prst="rect">
            <a:avLst/>
          </a:prstGeom>
        </p:spPr>
      </p:pic>
      <p:sp>
        <p:nvSpPr>
          <p:cNvPr id="10" name="textruta 9">
            <a:extLst>
              <a:ext uri="{FF2B5EF4-FFF2-40B4-BE49-F238E27FC236}">
                <a16:creationId xmlns:a16="http://schemas.microsoft.com/office/drawing/2014/main" id="{3C5A22DF-8854-8434-7B9D-644FEC03D503}"/>
              </a:ext>
            </a:extLst>
          </p:cNvPr>
          <p:cNvSpPr txBox="1"/>
          <p:nvPr/>
        </p:nvSpPr>
        <p:spPr>
          <a:xfrm>
            <a:off x="6050139" y="5170264"/>
            <a:ext cx="6096000" cy="215444"/>
          </a:xfrm>
          <a:prstGeom prst="rect">
            <a:avLst/>
          </a:prstGeom>
          <a:noFill/>
        </p:spPr>
        <p:txBody>
          <a:bodyPr wrap="square">
            <a:spAutoFit/>
          </a:bodyPr>
          <a:lstStyle/>
          <a:p>
            <a:r>
              <a:rPr lang="sv-SE" sz="800" dirty="0">
                <a:latin typeface="Century Gothic" panose="020B0502020202020204" pitchFamily="34" charset="0"/>
              </a:rPr>
              <a:t>Källor: SCB, Företagens ekonomi 2020</a:t>
            </a:r>
          </a:p>
        </p:txBody>
      </p:sp>
      <p:pic>
        <p:nvPicPr>
          <p:cNvPr id="8" name="Bildobjekt 7">
            <a:extLst>
              <a:ext uri="{FF2B5EF4-FFF2-40B4-BE49-F238E27FC236}">
                <a16:creationId xmlns:a16="http://schemas.microsoft.com/office/drawing/2014/main" id="{B9B21223-9171-FC2B-EC06-7ED8317907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777" y="1352226"/>
            <a:ext cx="971196" cy="925264"/>
          </a:xfrm>
          <a:prstGeom prst="rect">
            <a:avLst/>
          </a:prstGeom>
        </p:spPr>
      </p:pic>
    </p:spTree>
    <p:extLst>
      <p:ext uri="{BB962C8B-B14F-4D97-AF65-F5344CB8AC3E}">
        <p14:creationId xmlns:p14="http://schemas.microsoft.com/office/powerpoint/2010/main" val="4221256020"/>
      </p:ext>
    </p:extLst>
  </p:cSld>
  <p:clrMapOvr>
    <a:masterClrMapping/>
  </p:clrMapOvr>
</p:sld>
</file>

<file path=ppt/theme/theme1.xml><?xml version="1.0" encoding="utf-8"?>
<a:theme xmlns:a="http://schemas.openxmlformats.org/drawingml/2006/main" name="Skogsindustrierna">
  <a:themeElements>
    <a:clrScheme name="Skogsindustrierna_Colors">
      <a:dk1>
        <a:srgbClr val="000000"/>
      </a:dk1>
      <a:lt1>
        <a:srgbClr val="FFFFFF"/>
      </a:lt1>
      <a:dk2>
        <a:srgbClr val="44546A"/>
      </a:dk2>
      <a:lt2>
        <a:srgbClr val="E7E6E6"/>
      </a:lt2>
      <a:accent1>
        <a:srgbClr val="93B378"/>
      </a:accent1>
      <a:accent2>
        <a:srgbClr val="7992A5"/>
      </a:accent2>
      <a:accent3>
        <a:srgbClr val="F08046"/>
      </a:accent3>
      <a:accent4>
        <a:srgbClr val="E5F6DC"/>
      </a:accent4>
      <a:accent5>
        <a:srgbClr val="96B5A8"/>
      </a:accent5>
      <a:accent6>
        <a:srgbClr val="E0F9EA"/>
      </a:accent6>
      <a:hlink>
        <a:srgbClr val="0563C1"/>
      </a:hlink>
      <a:folHlink>
        <a:srgbClr val="954F72"/>
      </a:folHlink>
    </a:clrScheme>
    <a:fontScheme name="Skogsindustrierna_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kogsindustrierna 16x9.potx" id="{3356756C-FB0C-4014-B2C1-3B94FD651372}" vid="{21BEC213-A1A8-4968-A53A-CBE6DC45DB1F}"/>
    </a:ext>
  </a:extLst>
</a:theme>
</file>

<file path=ppt/theme/theme2.xml><?xml version="1.0" encoding="utf-8"?>
<a:theme xmlns:a="http://schemas.openxmlformats.org/drawingml/2006/main" name="Office-tema">
  <a:themeElements>
    <a:clrScheme name="Skogsindustrierna_Colors">
      <a:dk1>
        <a:srgbClr val="000000"/>
      </a:dk1>
      <a:lt1>
        <a:srgbClr val="FFFFFF"/>
      </a:lt1>
      <a:dk2>
        <a:srgbClr val="44546A"/>
      </a:dk2>
      <a:lt2>
        <a:srgbClr val="E7E6E6"/>
      </a:lt2>
      <a:accent1>
        <a:srgbClr val="E0F9EA"/>
      </a:accent1>
      <a:accent2>
        <a:srgbClr val="93B379"/>
      </a:accent2>
      <a:accent3>
        <a:srgbClr val="93B5A5"/>
      </a:accent3>
      <a:accent4>
        <a:srgbClr val="7992A5"/>
      </a:accent4>
      <a:accent5>
        <a:srgbClr val="FF8134"/>
      </a:accent5>
      <a:accent6>
        <a:srgbClr val="E5F6DC"/>
      </a:accent6>
      <a:hlink>
        <a:srgbClr val="0563C1"/>
      </a:hlink>
      <a:folHlink>
        <a:srgbClr val="954F72"/>
      </a:folHlink>
    </a:clrScheme>
    <a:fontScheme name="Skogsindustrierna_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kogsindustrierna_Colors">
      <a:dk1>
        <a:srgbClr val="000000"/>
      </a:dk1>
      <a:lt1>
        <a:srgbClr val="FFFFFF"/>
      </a:lt1>
      <a:dk2>
        <a:srgbClr val="44546A"/>
      </a:dk2>
      <a:lt2>
        <a:srgbClr val="E7E6E6"/>
      </a:lt2>
      <a:accent1>
        <a:srgbClr val="E0F9EA"/>
      </a:accent1>
      <a:accent2>
        <a:srgbClr val="93B379"/>
      </a:accent2>
      <a:accent3>
        <a:srgbClr val="93B5A5"/>
      </a:accent3>
      <a:accent4>
        <a:srgbClr val="7992A5"/>
      </a:accent4>
      <a:accent5>
        <a:srgbClr val="FF8134"/>
      </a:accent5>
      <a:accent6>
        <a:srgbClr val="E5F6DC"/>
      </a:accent6>
      <a:hlink>
        <a:srgbClr val="0563C1"/>
      </a:hlink>
      <a:folHlink>
        <a:srgbClr val="954F72"/>
      </a:folHlink>
    </a:clrScheme>
    <a:fontScheme name="Skogsindustrierna_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491e4f-5d38-4c24-85cb-c5144f8a0d2f}">
  <we:reference id="33491e4f-5d38-4c24-85cb-c5144f8a0d2f" version="1.0.0.0" store="EXCatalog" storeType="EXCatalog"/>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4" ma:contentTypeDescription="Skapa ett nytt dokument." ma:contentTypeScope="" ma:versionID="19d4a0ac1a08494df288df3a7282ab2f">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1c39378310c2023736400e5780ff78fa"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C6361-3746-43F4-88A0-B2D5EC2A8820}">
  <ds:schemaRefs>
    <ds:schemaRef ds:uri="http://schemas.microsoft.com/office/2006/metadata/properties"/>
    <ds:schemaRef ds:uri="http://schemas.microsoft.com/office/infopath/2007/PartnerControls"/>
    <ds:schemaRef ds:uri="10c3a147-0d64-46aa-a281-dc97358e8373"/>
  </ds:schemaRefs>
</ds:datastoreItem>
</file>

<file path=customXml/itemProps2.xml><?xml version="1.0" encoding="utf-8"?>
<ds:datastoreItem xmlns:ds="http://schemas.openxmlformats.org/officeDocument/2006/customXml" ds:itemID="{829214A8-6EBD-4A65-A764-3E8D76C714C7}">
  <ds:schemaRefs>
    <ds:schemaRef ds:uri="http://schemas.microsoft.com/sharepoint/v3/contenttype/forms"/>
  </ds:schemaRefs>
</ds:datastoreItem>
</file>

<file path=customXml/itemProps3.xml><?xml version="1.0" encoding="utf-8"?>
<ds:datastoreItem xmlns:ds="http://schemas.openxmlformats.org/officeDocument/2006/customXml" ds:itemID="{95578C84-9453-41B3-AE80-6D78FE095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441C6981</Template>
  <TotalTime>4</TotalTime>
  <Words>961</Words>
  <Application>Microsoft Office PowerPoint</Application>
  <PresentationFormat>Bredbild</PresentationFormat>
  <Paragraphs>110</Paragraphs>
  <Slides>26</Slides>
  <Notes>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26</vt:i4>
      </vt:variant>
    </vt:vector>
  </HeadingPairs>
  <TitlesOfParts>
    <vt:vector size="29" baseType="lpstr">
      <vt:lpstr>Arial</vt:lpstr>
      <vt:lpstr>Century Gothic</vt:lpstr>
      <vt:lpstr>Skogsindustrierna</vt:lpstr>
      <vt:lpstr>Fakta och nyckeltal</vt:lpstr>
      <vt:lpstr>Skogens klimatnytta</vt:lpstr>
      <vt:lpstr>Skogens klimatnytta</vt:lpstr>
      <vt:lpstr>Skogens klimatnytta</vt:lpstr>
      <vt:lpstr>Produktion och handel</vt:lpstr>
      <vt:lpstr>Produktion i Sverige</vt:lpstr>
      <vt:lpstr>Marknader</vt:lpstr>
      <vt:lpstr>Export</vt:lpstr>
      <vt:lpstr>Medarbetare</vt:lpstr>
      <vt:lpstr>Företag</vt:lpstr>
      <vt:lpstr>Svensk skog</vt:lpstr>
      <vt:lpstr>Svensk skog</vt:lpstr>
      <vt:lpstr>Svensk skog</vt:lpstr>
      <vt:lpstr>Svensk skog</vt:lpstr>
      <vt:lpstr>Träbyggande av flerbostadshus</vt:lpstr>
      <vt:lpstr>Träbyggande av flerbostadshus</vt:lpstr>
      <vt:lpstr>Allt tas tillvara av trädet</vt:lpstr>
      <vt:lpstr>För de ca 128 personer som bor i huset räcker spillet till:</vt:lpstr>
      <vt:lpstr>Energi</vt:lpstr>
      <vt:lpstr>Energi</vt:lpstr>
      <vt:lpstr>Återvinning av pappersprodukter </vt:lpstr>
      <vt:lpstr>Miljöarbete</vt:lpstr>
      <vt:lpstr>Forskning och innovation</vt:lpstr>
      <vt:lpstr>Transporter</vt:lpstr>
      <vt:lpstr>Transporter</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Fakta och nyckeltal</dc:title>
  <dc:creator>Esma Muhic</dc:creator>
  <cp:lastModifiedBy>Esma Muhic</cp:lastModifiedBy>
  <cp:revision>1</cp:revision>
  <dcterms:created xsi:type="dcterms:W3CDTF">2023-01-25T11:50:01Z</dcterms:created>
  <dcterms:modified xsi:type="dcterms:W3CDTF">2023-01-25T11:54:28Z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4985000</vt:r8>
  </property>
</Properties>
</file>